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16674560" r:id="rId3"/>
    <p:sldId id="346" r:id="rId4"/>
    <p:sldId id="16674557" r:id="rId5"/>
    <p:sldId id="311" r:id="rId6"/>
    <p:sldId id="309" r:id="rId7"/>
    <p:sldId id="320" r:id="rId8"/>
    <p:sldId id="313" r:id="rId9"/>
    <p:sldId id="355" r:id="rId10"/>
    <p:sldId id="16674564" r:id="rId11"/>
    <p:sldId id="354" r:id="rId12"/>
    <p:sldId id="16674558" r:id="rId13"/>
    <p:sldId id="16674559" r:id="rId14"/>
    <p:sldId id="16674562" r:id="rId15"/>
    <p:sldId id="16674563" r:id="rId16"/>
    <p:sldId id="257" r:id="rId17"/>
    <p:sldId id="16674561" r:id="rId18"/>
    <p:sldId id="16674565" r:id="rId19"/>
    <p:sldId id="16674566" r:id="rId20"/>
    <p:sldId id="284" r:id="rId21"/>
    <p:sldId id="285" r:id="rId22"/>
    <p:sldId id="286" r:id="rId23"/>
    <p:sldId id="282" r:id="rId24"/>
    <p:sldId id="344" r:id="rId25"/>
    <p:sldId id="366" r:id="rId26"/>
    <p:sldId id="16674567" r:id="rId27"/>
    <p:sldId id="16674554" r:id="rId28"/>
    <p:sldId id="16674555" r:id="rId29"/>
    <p:sldId id="16674556" r:id="rId30"/>
    <p:sldId id="345" r:id="rId31"/>
    <p:sldId id="348" r:id="rId32"/>
    <p:sldId id="350" r:id="rId33"/>
    <p:sldId id="342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48F63C0-45E9-4820-A030-D5B23FFA4FA7}">
          <p14:sldIdLst>
            <p14:sldId id="256"/>
            <p14:sldId id="16674560"/>
            <p14:sldId id="346"/>
            <p14:sldId id="16674557"/>
            <p14:sldId id="311"/>
            <p14:sldId id="309"/>
            <p14:sldId id="320"/>
            <p14:sldId id="313"/>
            <p14:sldId id="355"/>
            <p14:sldId id="16674564"/>
            <p14:sldId id="354"/>
            <p14:sldId id="16674558"/>
            <p14:sldId id="16674559"/>
            <p14:sldId id="16674562"/>
            <p14:sldId id="16674563"/>
            <p14:sldId id="257"/>
            <p14:sldId id="16674561"/>
            <p14:sldId id="16674565"/>
            <p14:sldId id="16674566"/>
            <p14:sldId id="284"/>
            <p14:sldId id="285"/>
            <p14:sldId id="286"/>
            <p14:sldId id="282"/>
            <p14:sldId id="344"/>
            <p14:sldId id="366"/>
            <p14:sldId id="16674567"/>
            <p14:sldId id="16674554"/>
            <p14:sldId id="16674555"/>
            <p14:sldId id="16674556"/>
            <p14:sldId id="345"/>
            <p14:sldId id="348"/>
            <p14:sldId id="350"/>
            <p14:sldId id="34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C5A"/>
    <a:srgbClr val="FCDBD8"/>
    <a:srgbClr val="F9B6B1"/>
    <a:srgbClr val="F68A82"/>
    <a:srgbClr val="F36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1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DDA662-642E-4066-BCF2-8A9CAAD3757A}" type="doc">
      <dgm:prSet loTypeId="urn:microsoft.com/office/officeart/2005/8/layout/list1#2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8F9B7144-FE1C-4750-BB51-BE80635B3E1E}">
      <dgm:prSet phldrT="[Текст]" custT="1"/>
      <dgm:spPr/>
      <dgm:t>
        <a:bodyPr/>
        <a:lstStyle/>
        <a:p>
          <a:r>
            <a:rPr lang="ru-RU" sz="1400" b="0" dirty="0"/>
            <a:t>Управление системой научно-методического сопровождения педагогических работников</a:t>
          </a:r>
        </a:p>
      </dgm:t>
    </dgm:pt>
    <dgm:pt modelId="{AD15F6D9-CD1E-40D4-AE38-DE6216805200}" type="parTrans" cxnId="{F8A6838B-C829-4061-8282-54161654186D}">
      <dgm:prSet/>
      <dgm:spPr/>
      <dgm:t>
        <a:bodyPr/>
        <a:lstStyle/>
        <a:p>
          <a:endParaRPr lang="ru-RU" sz="5400"/>
        </a:p>
      </dgm:t>
    </dgm:pt>
    <dgm:pt modelId="{87205DD6-3179-41C3-AD90-6720F55697B2}" type="sibTrans" cxnId="{F8A6838B-C829-4061-8282-54161654186D}">
      <dgm:prSet/>
      <dgm:spPr/>
      <dgm:t>
        <a:bodyPr/>
        <a:lstStyle/>
        <a:p>
          <a:endParaRPr lang="ru-RU" sz="5400"/>
        </a:p>
      </dgm:t>
    </dgm:pt>
    <dgm:pt modelId="{624EB429-E6A9-43DD-8BD8-F6ECE2BE3539}">
      <dgm:prSet phldrT="[Текст]" custT="1"/>
      <dgm:spPr/>
      <dgm:t>
        <a:bodyPr/>
        <a:lstStyle/>
        <a:p>
          <a:r>
            <a:rPr lang="ru-RU" sz="1400" b="0" dirty="0"/>
            <a:t>Непрерывное повышение профессионального мастерства педагогических работников</a:t>
          </a:r>
        </a:p>
      </dgm:t>
    </dgm:pt>
    <dgm:pt modelId="{345B22AD-D713-4927-8C6E-762A5EFAE361}" type="parTrans" cxnId="{71746B64-F22D-4C46-AAA5-7334C54A4DAD}">
      <dgm:prSet/>
      <dgm:spPr/>
      <dgm:t>
        <a:bodyPr/>
        <a:lstStyle/>
        <a:p>
          <a:endParaRPr lang="ru-RU" sz="5400"/>
        </a:p>
      </dgm:t>
    </dgm:pt>
    <dgm:pt modelId="{844EAE92-2300-409B-A365-FCB77F76A16B}" type="sibTrans" cxnId="{71746B64-F22D-4C46-AAA5-7334C54A4DAD}">
      <dgm:prSet/>
      <dgm:spPr/>
      <dgm:t>
        <a:bodyPr/>
        <a:lstStyle/>
        <a:p>
          <a:endParaRPr lang="ru-RU" sz="5400"/>
        </a:p>
      </dgm:t>
    </dgm:pt>
    <dgm:pt modelId="{C11AC524-D198-40AF-BE04-A465F62D1E2D}">
      <dgm:prSet phldrT="[Текст]" custT="1"/>
      <dgm:spPr/>
      <dgm:t>
        <a:bodyPr/>
        <a:lstStyle/>
        <a:p>
          <a:r>
            <a:rPr lang="ru-RU" sz="1400" b="0" dirty="0"/>
            <a:t>Содержательно-методическое обеспечение непрерывного профессионального (педагогического) образования</a:t>
          </a:r>
        </a:p>
      </dgm:t>
    </dgm:pt>
    <dgm:pt modelId="{24B0B424-DA98-4D38-B4D3-C7CEF56940FC}" type="parTrans" cxnId="{2A6CDDB2-A80E-4510-B969-2C95DDCAADA5}">
      <dgm:prSet/>
      <dgm:spPr/>
      <dgm:t>
        <a:bodyPr/>
        <a:lstStyle/>
        <a:p>
          <a:endParaRPr lang="ru-RU" sz="5400"/>
        </a:p>
      </dgm:t>
    </dgm:pt>
    <dgm:pt modelId="{3D5F9848-2BBA-4A36-8DC7-C6004BF576C1}" type="sibTrans" cxnId="{2A6CDDB2-A80E-4510-B969-2C95DDCAADA5}">
      <dgm:prSet/>
      <dgm:spPr/>
      <dgm:t>
        <a:bodyPr/>
        <a:lstStyle/>
        <a:p>
          <a:endParaRPr lang="ru-RU" sz="5400"/>
        </a:p>
      </dgm:t>
    </dgm:pt>
    <dgm:pt modelId="{646D042D-AC89-4485-A1B2-DDA3966D8279}" type="pres">
      <dgm:prSet presAssocID="{1FDDA662-642E-4066-BCF2-8A9CAAD3757A}" presName="linear" presStyleCnt="0">
        <dgm:presLayoutVars>
          <dgm:dir/>
          <dgm:animLvl val="lvl"/>
          <dgm:resizeHandles val="exact"/>
        </dgm:presLayoutVars>
      </dgm:prSet>
      <dgm:spPr/>
    </dgm:pt>
    <dgm:pt modelId="{AF3410A4-4D75-4C5F-9E63-F65ACAB5A29B}" type="pres">
      <dgm:prSet presAssocID="{8F9B7144-FE1C-4750-BB51-BE80635B3E1E}" presName="parentLin" presStyleCnt="0"/>
      <dgm:spPr/>
    </dgm:pt>
    <dgm:pt modelId="{461D576F-83A9-45D6-8801-8546687F133E}" type="pres">
      <dgm:prSet presAssocID="{8F9B7144-FE1C-4750-BB51-BE80635B3E1E}" presName="parentLeftMargin" presStyleLbl="node1" presStyleIdx="0" presStyleCnt="3"/>
      <dgm:spPr/>
    </dgm:pt>
    <dgm:pt modelId="{0935844B-F9AE-4394-8AA9-2E9913063497}" type="pres">
      <dgm:prSet presAssocID="{8F9B7144-FE1C-4750-BB51-BE80635B3E1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A96311F-EA46-41AB-BDEF-F71272643539}" type="pres">
      <dgm:prSet presAssocID="{8F9B7144-FE1C-4750-BB51-BE80635B3E1E}" presName="negativeSpace" presStyleCnt="0"/>
      <dgm:spPr/>
    </dgm:pt>
    <dgm:pt modelId="{C8DD5010-6EC7-43CB-958F-205B5310D10D}" type="pres">
      <dgm:prSet presAssocID="{8F9B7144-FE1C-4750-BB51-BE80635B3E1E}" presName="childText" presStyleLbl="conFgAcc1" presStyleIdx="0" presStyleCnt="3">
        <dgm:presLayoutVars>
          <dgm:bulletEnabled val="1"/>
        </dgm:presLayoutVars>
      </dgm:prSet>
      <dgm:spPr/>
    </dgm:pt>
    <dgm:pt modelId="{1B8FCC92-EFF7-4DB9-A7BE-1411BC94FB9B}" type="pres">
      <dgm:prSet presAssocID="{87205DD6-3179-41C3-AD90-6720F55697B2}" presName="spaceBetweenRectangles" presStyleCnt="0"/>
      <dgm:spPr/>
    </dgm:pt>
    <dgm:pt modelId="{5633FC70-0E78-4321-8657-D81084FBDBDE}" type="pres">
      <dgm:prSet presAssocID="{624EB429-E6A9-43DD-8BD8-F6ECE2BE3539}" presName="parentLin" presStyleCnt="0"/>
      <dgm:spPr/>
    </dgm:pt>
    <dgm:pt modelId="{00ADF3DD-1EF1-4509-8AF7-FD9BBAC6CA94}" type="pres">
      <dgm:prSet presAssocID="{624EB429-E6A9-43DD-8BD8-F6ECE2BE3539}" presName="parentLeftMargin" presStyleLbl="node1" presStyleIdx="0" presStyleCnt="3"/>
      <dgm:spPr/>
    </dgm:pt>
    <dgm:pt modelId="{C2B25EC6-65FA-44ED-BE2D-1675A92FF018}" type="pres">
      <dgm:prSet presAssocID="{624EB429-E6A9-43DD-8BD8-F6ECE2BE353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9ED44E6-EAC1-4280-9D7F-B9E38CBB989F}" type="pres">
      <dgm:prSet presAssocID="{624EB429-E6A9-43DD-8BD8-F6ECE2BE3539}" presName="negativeSpace" presStyleCnt="0"/>
      <dgm:spPr/>
    </dgm:pt>
    <dgm:pt modelId="{21703AB2-A85D-473C-A737-3E1855378AC2}" type="pres">
      <dgm:prSet presAssocID="{624EB429-E6A9-43DD-8BD8-F6ECE2BE3539}" presName="childText" presStyleLbl="conFgAcc1" presStyleIdx="1" presStyleCnt="3">
        <dgm:presLayoutVars>
          <dgm:bulletEnabled val="1"/>
        </dgm:presLayoutVars>
      </dgm:prSet>
      <dgm:spPr/>
    </dgm:pt>
    <dgm:pt modelId="{0E713256-D245-48F5-BE52-018D4D766CD0}" type="pres">
      <dgm:prSet presAssocID="{844EAE92-2300-409B-A365-FCB77F76A16B}" presName="spaceBetweenRectangles" presStyleCnt="0"/>
      <dgm:spPr/>
    </dgm:pt>
    <dgm:pt modelId="{1C86BA71-4414-4FC7-8C4C-848A479A1267}" type="pres">
      <dgm:prSet presAssocID="{C11AC524-D198-40AF-BE04-A465F62D1E2D}" presName="parentLin" presStyleCnt="0"/>
      <dgm:spPr/>
    </dgm:pt>
    <dgm:pt modelId="{E749ADC5-3AB1-45D0-A5AA-EA9800DC228F}" type="pres">
      <dgm:prSet presAssocID="{C11AC524-D198-40AF-BE04-A465F62D1E2D}" presName="parentLeftMargin" presStyleLbl="node1" presStyleIdx="1" presStyleCnt="3"/>
      <dgm:spPr/>
    </dgm:pt>
    <dgm:pt modelId="{74E15332-E121-4492-9900-DB49977E8E24}" type="pres">
      <dgm:prSet presAssocID="{C11AC524-D198-40AF-BE04-A465F62D1E2D}" presName="parentText" presStyleLbl="node1" presStyleIdx="2" presStyleCnt="3" custScaleX="107068" custScaleY="123151">
        <dgm:presLayoutVars>
          <dgm:chMax val="0"/>
          <dgm:bulletEnabled val="1"/>
        </dgm:presLayoutVars>
      </dgm:prSet>
      <dgm:spPr/>
    </dgm:pt>
    <dgm:pt modelId="{6E84A3FF-B278-42BC-BEC2-41B428451747}" type="pres">
      <dgm:prSet presAssocID="{C11AC524-D198-40AF-BE04-A465F62D1E2D}" presName="negativeSpace" presStyleCnt="0"/>
      <dgm:spPr/>
    </dgm:pt>
    <dgm:pt modelId="{AAA52F53-66D6-45EF-A4C3-78072B9EF4DF}" type="pres">
      <dgm:prSet presAssocID="{C11AC524-D198-40AF-BE04-A465F62D1E2D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002060"/>
          </a:solidFill>
        </a:ln>
      </dgm:spPr>
    </dgm:pt>
  </dgm:ptLst>
  <dgm:cxnLst>
    <dgm:cxn modelId="{C4079221-E2C4-4139-B2F1-F271E8FE34E0}" type="presOf" srcId="{8F9B7144-FE1C-4750-BB51-BE80635B3E1E}" destId="{0935844B-F9AE-4394-8AA9-2E9913063497}" srcOrd="1" destOrd="0" presId="urn:microsoft.com/office/officeart/2005/8/layout/list1#2"/>
    <dgm:cxn modelId="{F7202F5C-EB68-4C0F-A320-4052FDAF19D6}" type="presOf" srcId="{1FDDA662-642E-4066-BCF2-8A9CAAD3757A}" destId="{646D042D-AC89-4485-A1B2-DDA3966D8279}" srcOrd="0" destOrd="0" presId="urn:microsoft.com/office/officeart/2005/8/layout/list1#2"/>
    <dgm:cxn modelId="{71746B64-F22D-4C46-AAA5-7334C54A4DAD}" srcId="{1FDDA662-642E-4066-BCF2-8A9CAAD3757A}" destId="{624EB429-E6A9-43DD-8BD8-F6ECE2BE3539}" srcOrd="1" destOrd="0" parTransId="{345B22AD-D713-4927-8C6E-762A5EFAE361}" sibTransId="{844EAE92-2300-409B-A365-FCB77F76A16B}"/>
    <dgm:cxn modelId="{DDE76F4E-FF49-434B-98AC-32C6433E8C50}" type="presOf" srcId="{8F9B7144-FE1C-4750-BB51-BE80635B3E1E}" destId="{461D576F-83A9-45D6-8801-8546687F133E}" srcOrd="0" destOrd="0" presId="urn:microsoft.com/office/officeart/2005/8/layout/list1#2"/>
    <dgm:cxn modelId="{F8A6838B-C829-4061-8282-54161654186D}" srcId="{1FDDA662-642E-4066-BCF2-8A9CAAD3757A}" destId="{8F9B7144-FE1C-4750-BB51-BE80635B3E1E}" srcOrd="0" destOrd="0" parTransId="{AD15F6D9-CD1E-40D4-AE38-DE6216805200}" sibTransId="{87205DD6-3179-41C3-AD90-6720F55697B2}"/>
    <dgm:cxn modelId="{5B7C319A-52AA-4B4D-825C-FC2F7AFFB355}" type="presOf" srcId="{624EB429-E6A9-43DD-8BD8-F6ECE2BE3539}" destId="{C2B25EC6-65FA-44ED-BE2D-1675A92FF018}" srcOrd="1" destOrd="0" presId="urn:microsoft.com/office/officeart/2005/8/layout/list1#2"/>
    <dgm:cxn modelId="{FFE0BD9D-EBB0-496C-BBC1-C3D9E97FCD21}" type="presOf" srcId="{C11AC524-D198-40AF-BE04-A465F62D1E2D}" destId="{E749ADC5-3AB1-45D0-A5AA-EA9800DC228F}" srcOrd="0" destOrd="0" presId="urn:microsoft.com/office/officeart/2005/8/layout/list1#2"/>
    <dgm:cxn modelId="{F5ECDCA9-F4A0-43CF-B666-773C1DC90B23}" type="presOf" srcId="{624EB429-E6A9-43DD-8BD8-F6ECE2BE3539}" destId="{00ADF3DD-1EF1-4509-8AF7-FD9BBAC6CA94}" srcOrd="0" destOrd="0" presId="urn:microsoft.com/office/officeart/2005/8/layout/list1#2"/>
    <dgm:cxn modelId="{2A6CDDB2-A80E-4510-B969-2C95DDCAADA5}" srcId="{1FDDA662-642E-4066-BCF2-8A9CAAD3757A}" destId="{C11AC524-D198-40AF-BE04-A465F62D1E2D}" srcOrd="2" destOrd="0" parTransId="{24B0B424-DA98-4D38-B4D3-C7CEF56940FC}" sibTransId="{3D5F9848-2BBA-4A36-8DC7-C6004BF576C1}"/>
    <dgm:cxn modelId="{306A5FCF-ACD5-41F5-B517-25AFF716A7F2}" type="presOf" srcId="{C11AC524-D198-40AF-BE04-A465F62D1E2D}" destId="{74E15332-E121-4492-9900-DB49977E8E24}" srcOrd="1" destOrd="0" presId="urn:microsoft.com/office/officeart/2005/8/layout/list1#2"/>
    <dgm:cxn modelId="{B6A3DCB1-3946-431E-B2EA-8113100D53AB}" type="presParOf" srcId="{646D042D-AC89-4485-A1B2-DDA3966D8279}" destId="{AF3410A4-4D75-4C5F-9E63-F65ACAB5A29B}" srcOrd="0" destOrd="0" presId="urn:microsoft.com/office/officeart/2005/8/layout/list1#2"/>
    <dgm:cxn modelId="{93A5955E-E1B9-4AD0-B748-8AF040FEC75D}" type="presParOf" srcId="{AF3410A4-4D75-4C5F-9E63-F65ACAB5A29B}" destId="{461D576F-83A9-45D6-8801-8546687F133E}" srcOrd="0" destOrd="0" presId="urn:microsoft.com/office/officeart/2005/8/layout/list1#2"/>
    <dgm:cxn modelId="{2EBEC505-085A-4B8E-868E-3051994CF1C2}" type="presParOf" srcId="{AF3410A4-4D75-4C5F-9E63-F65ACAB5A29B}" destId="{0935844B-F9AE-4394-8AA9-2E9913063497}" srcOrd="1" destOrd="0" presId="urn:microsoft.com/office/officeart/2005/8/layout/list1#2"/>
    <dgm:cxn modelId="{DFB4EB0B-637D-4401-9E09-4502C3DF3A71}" type="presParOf" srcId="{646D042D-AC89-4485-A1B2-DDA3966D8279}" destId="{FA96311F-EA46-41AB-BDEF-F71272643539}" srcOrd="1" destOrd="0" presId="urn:microsoft.com/office/officeart/2005/8/layout/list1#2"/>
    <dgm:cxn modelId="{EB6ED5E4-3E83-44A7-8655-B98AC90D0285}" type="presParOf" srcId="{646D042D-AC89-4485-A1B2-DDA3966D8279}" destId="{C8DD5010-6EC7-43CB-958F-205B5310D10D}" srcOrd="2" destOrd="0" presId="urn:microsoft.com/office/officeart/2005/8/layout/list1#2"/>
    <dgm:cxn modelId="{D2977000-E360-46C7-A09E-B213B840B611}" type="presParOf" srcId="{646D042D-AC89-4485-A1B2-DDA3966D8279}" destId="{1B8FCC92-EFF7-4DB9-A7BE-1411BC94FB9B}" srcOrd="3" destOrd="0" presId="urn:microsoft.com/office/officeart/2005/8/layout/list1#2"/>
    <dgm:cxn modelId="{14D61651-AD83-427F-A2C0-A7FDBE6A1429}" type="presParOf" srcId="{646D042D-AC89-4485-A1B2-DDA3966D8279}" destId="{5633FC70-0E78-4321-8657-D81084FBDBDE}" srcOrd="4" destOrd="0" presId="urn:microsoft.com/office/officeart/2005/8/layout/list1#2"/>
    <dgm:cxn modelId="{7953AB39-9AD8-445C-B878-A888BEC27575}" type="presParOf" srcId="{5633FC70-0E78-4321-8657-D81084FBDBDE}" destId="{00ADF3DD-1EF1-4509-8AF7-FD9BBAC6CA94}" srcOrd="0" destOrd="0" presId="urn:microsoft.com/office/officeart/2005/8/layout/list1#2"/>
    <dgm:cxn modelId="{567B688B-9298-4E2F-BA4A-841CF754395D}" type="presParOf" srcId="{5633FC70-0E78-4321-8657-D81084FBDBDE}" destId="{C2B25EC6-65FA-44ED-BE2D-1675A92FF018}" srcOrd="1" destOrd="0" presId="urn:microsoft.com/office/officeart/2005/8/layout/list1#2"/>
    <dgm:cxn modelId="{0274C517-4773-4BDB-A4BF-7E692FE09C06}" type="presParOf" srcId="{646D042D-AC89-4485-A1B2-DDA3966D8279}" destId="{59ED44E6-EAC1-4280-9D7F-B9E38CBB989F}" srcOrd="5" destOrd="0" presId="urn:microsoft.com/office/officeart/2005/8/layout/list1#2"/>
    <dgm:cxn modelId="{1C4A7BDD-2A7D-44F8-A823-CBD2337A3C49}" type="presParOf" srcId="{646D042D-AC89-4485-A1B2-DDA3966D8279}" destId="{21703AB2-A85D-473C-A737-3E1855378AC2}" srcOrd="6" destOrd="0" presId="urn:microsoft.com/office/officeart/2005/8/layout/list1#2"/>
    <dgm:cxn modelId="{3461E313-0EDD-4562-923B-8744DB6F2270}" type="presParOf" srcId="{646D042D-AC89-4485-A1B2-DDA3966D8279}" destId="{0E713256-D245-48F5-BE52-018D4D766CD0}" srcOrd="7" destOrd="0" presId="urn:microsoft.com/office/officeart/2005/8/layout/list1#2"/>
    <dgm:cxn modelId="{E4CDB28A-87F5-48FC-8578-E505CB77D51B}" type="presParOf" srcId="{646D042D-AC89-4485-A1B2-DDA3966D8279}" destId="{1C86BA71-4414-4FC7-8C4C-848A479A1267}" srcOrd="8" destOrd="0" presId="urn:microsoft.com/office/officeart/2005/8/layout/list1#2"/>
    <dgm:cxn modelId="{341E9B04-FAF7-4401-B869-7D7C454B28F0}" type="presParOf" srcId="{1C86BA71-4414-4FC7-8C4C-848A479A1267}" destId="{E749ADC5-3AB1-45D0-A5AA-EA9800DC228F}" srcOrd="0" destOrd="0" presId="urn:microsoft.com/office/officeart/2005/8/layout/list1#2"/>
    <dgm:cxn modelId="{588F76C6-FD30-42D7-ACE3-888ADFFB7561}" type="presParOf" srcId="{1C86BA71-4414-4FC7-8C4C-848A479A1267}" destId="{74E15332-E121-4492-9900-DB49977E8E24}" srcOrd="1" destOrd="0" presId="urn:microsoft.com/office/officeart/2005/8/layout/list1#2"/>
    <dgm:cxn modelId="{0DF07EC5-13C0-4053-9614-C4B2021ABC40}" type="presParOf" srcId="{646D042D-AC89-4485-A1B2-DDA3966D8279}" destId="{6E84A3FF-B278-42BC-BEC2-41B428451747}" srcOrd="9" destOrd="0" presId="urn:microsoft.com/office/officeart/2005/8/layout/list1#2"/>
    <dgm:cxn modelId="{482BD379-8FC1-4278-94FE-DEA8B2581C00}" type="presParOf" srcId="{646D042D-AC89-4485-A1B2-DDA3966D8279}" destId="{AAA52F53-66D6-45EF-A4C3-78072B9EF4DF}" srcOrd="10" destOrd="0" presId="urn:microsoft.com/office/officeart/2005/8/layout/list1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2CFA58-9E4B-4557-990B-324ED3091306}" type="doc">
      <dgm:prSet loTypeId="urn:microsoft.com/office/officeart/2008/layout/AlternatingPictureBlocks#2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C3ADD5C0-0B22-4313-8326-AC917FA5FB80}">
      <dgm:prSet phldrT="[Текст]" custT="1"/>
      <dgm:spPr/>
      <dgm:t>
        <a:bodyPr/>
        <a:lstStyle/>
        <a:p>
          <a:r>
            <a:rPr lang="ru-RU" sz="1400" b="0" dirty="0">
              <a:solidFill>
                <a:schemeClr val="bg1"/>
              </a:solidFill>
            </a:rPr>
            <a:t>Обновлены диагностические модули АС «Траектория», январь 2026</a:t>
          </a:r>
        </a:p>
      </dgm:t>
    </dgm:pt>
    <dgm:pt modelId="{E44EF8C0-854E-4B76-8D57-0A97C46BC116}" type="parTrans" cxnId="{3BCACC98-76BB-4223-B4C5-AF6583C29A78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82016A2C-13F9-49C9-809A-9EC4FFDE0C63}" type="sibTrans" cxnId="{3BCACC98-76BB-4223-B4C5-AF6583C29A78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95DBDF85-9592-48C0-9323-D079D702E96A}">
      <dgm:prSet phldrT="[Текст]" custT="1"/>
      <dgm:spPr/>
      <dgm:t>
        <a:bodyPr/>
        <a:lstStyle/>
        <a:p>
          <a:r>
            <a:rPr lang="ru-RU" sz="1400" b="0" dirty="0">
              <a:solidFill>
                <a:schemeClr val="bg1"/>
              </a:solidFill>
            </a:rPr>
            <a:t>Разработаны проекты документов, регламентирующих функционирование деятельности РС НМС, февраль 2026</a:t>
          </a:r>
        </a:p>
      </dgm:t>
    </dgm:pt>
    <dgm:pt modelId="{C404984A-C5EC-422A-B52B-2FFE60806566}" type="parTrans" cxnId="{084CF1F3-F94C-4319-9D86-08D39C4C1FF6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5F96561C-BBA5-436C-B5A8-3D1DADEFAFCB}" type="sibTrans" cxnId="{084CF1F3-F94C-4319-9D86-08D39C4C1FF6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91C0F420-6516-4985-A49E-F93EDE0077C8}">
      <dgm:prSet phldrT="[Текст]" custT="1"/>
      <dgm:spPr/>
      <dgm:t>
        <a:bodyPr/>
        <a:lstStyle/>
        <a:p>
          <a:r>
            <a:rPr lang="ru-RU" sz="1400" b="0" dirty="0">
              <a:solidFill>
                <a:schemeClr val="bg1"/>
              </a:solidFill>
            </a:rPr>
            <a:t>Актуализировано содержание трёхсторонних соглашений с ОМСУ, март 2026</a:t>
          </a:r>
        </a:p>
      </dgm:t>
    </dgm:pt>
    <dgm:pt modelId="{452E2EEB-8B55-4FB6-ACD3-EAE3619C0FF1}" type="parTrans" cxnId="{F3267FE2-4C5E-4038-B399-239B9DE8806D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86304B25-C770-4164-B8E6-9EBF4840DAAB}" type="sibTrans" cxnId="{F3267FE2-4C5E-4038-B399-239B9DE8806D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1B4EB8EC-F64C-4C93-BBCB-6D8A11E61847}">
      <dgm:prSet custT="1"/>
      <dgm:spPr/>
      <dgm:t>
        <a:bodyPr/>
        <a:lstStyle/>
        <a:p>
          <a:r>
            <a:rPr lang="ru-RU" sz="1400" b="0" dirty="0">
              <a:solidFill>
                <a:schemeClr val="bg1"/>
              </a:solidFill>
            </a:rPr>
            <a:t>Старт программы «Лаборатория роста», февраль 2026</a:t>
          </a:r>
        </a:p>
      </dgm:t>
    </dgm:pt>
    <dgm:pt modelId="{2AAF6BAF-2FAB-4E16-AB52-4B5ACC86A9A9}" type="parTrans" cxnId="{B81F6989-04BD-4F8E-813A-2AB0378A4D2B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2A126E9A-FC44-4068-9FA4-2951AA874CE0}" type="sibTrans" cxnId="{B81F6989-04BD-4F8E-813A-2AB0378A4D2B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1B14104F-627A-4757-B273-E1E01744633A}">
      <dgm:prSet custT="1"/>
      <dgm:spPr/>
      <dgm:t>
        <a:bodyPr/>
        <a:lstStyle/>
        <a:p>
          <a:r>
            <a:rPr lang="ru-RU" sz="1400" b="0" dirty="0">
              <a:solidFill>
                <a:schemeClr val="bg1"/>
              </a:solidFill>
            </a:rPr>
            <a:t>Старт проекта «Нет Дефицитов» (в ВК - сообществе)</a:t>
          </a:r>
        </a:p>
      </dgm:t>
    </dgm:pt>
    <dgm:pt modelId="{23DBFF01-AB5A-4963-8AC3-51FE9A6F8A0E}" type="parTrans" cxnId="{EB868EA7-67BD-40B6-B59F-96125D2B595F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C2F647B2-0AA2-4016-8D47-0C20708C01DE}" type="sibTrans" cxnId="{EB868EA7-67BD-40B6-B59F-96125D2B595F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E5F6E32C-8905-4C89-8320-93E80FB4DDC6}">
      <dgm:prSet custT="1"/>
      <dgm:spPr/>
      <dgm:t>
        <a:bodyPr/>
        <a:lstStyle/>
        <a:p>
          <a:r>
            <a:rPr kumimoji="0" lang="ru-RU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rPr>
            <a:t>Реализация проекта методической поддержки учителей со средним и высоким уровнем профессиональных дефицитов «Урок от А до Я»</a:t>
          </a:r>
          <a:endParaRPr lang="ru-RU" sz="1400" b="0" dirty="0">
            <a:solidFill>
              <a:schemeClr val="bg1"/>
            </a:solidFill>
          </a:endParaRPr>
        </a:p>
      </dgm:t>
    </dgm:pt>
    <dgm:pt modelId="{A67DD2E1-470D-493B-935D-DA720E623CB9}" type="parTrans" cxnId="{BC318899-EA4A-4672-BEA1-E394D888E69F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80F0080F-64BE-43EB-9BC7-C0E96A5EFA51}" type="sibTrans" cxnId="{BC318899-EA4A-4672-BEA1-E394D888E69F}">
      <dgm:prSet/>
      <dgm:spPr/>
      <dgm:t>
        <a:bodyPr/>
        <a:lstStyle/>
        <a:p>
          <a:endParaRPr lang="ru-RU" sz="1400" b="0">
            <a:solidFill>
              <a:schemeClr val="bg1"/>
            </a:solidFill>
          </a:endParaRPr>
        </a:p>
      </dgm:t>
    </dgm:pt>
    <dgm:pt modelId="{FEE7844C-468B-4AE6-AB83-E6418B46C867}" type="pres">
      <dgm:prSet presAssocID="{DB2CFA58-9E4B-4557-990B-324ED3091306}" presName="linearFlow" presStyleCnt="0">
        <dgm:presLayoutVars>
          <dgm:dir/>
          <dgm:resizeHandles val="exact"/>
        </dgm:presLayoutVars>
      </dgm:prSet>
      <dgm:spPr/>
    </dgm:pt>
    <dgm:pt modelId="{0CFD3481-632C-4395-AD5F-9AEDCF5FE1B1}" type="pres">
      <dgm:prSet presAssocID="{C3ADD5C0-0B22-4313-8326-AC917FA5FB80}" presName="comp" presStyleCnt="0"/>
      <dgm:spPr/>
    </dgm:pt>
    <dgm:pt modelId="{D4C1C785-CA7C-49D3-B35D-20EFC7DC0C1E}" type="pres">
      <dgm:prSet presAssocID="{C3ADD5C0-0B22-4313-8326-AC917FA5FB80}" presName="rect2" presStyleLbl="node1" presStyleIdx="0" presStyleCnt="6" custScaleX="256484" custLinFactNeighborX="46627" custLinFactNeighborY="7710">
        <dgm:presLayoutVars>
          <dgm:bulletEnabled val="1"/>
        </dgm:presLayoutVars>
      </dgm:prSet>
      <dgm:spPr/>
    </dgm:pt>
    <dgm:pt modelId="{33CD8082-CAF5-44A5-B061-F21BB6D79281}" type="pres">
      <dgm:prSet presAssocID="{C3ADD5C0-0B22-4313-8326-AC917FA5FB80}" presName="rect1" presStyleLbl="lnNode1" presStyleIdx="0" presStyleCnt="6" custLinFactX="-26551" custLinFactNeighborX="-100000" custLinFactNeighborY="1047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>
          <a:solidFill>
            <a:srgbClr val="002060"/>
          </a:solidFill>
        </a:ln>
      </dgm:spPr>
    </dgm:pt>
    <dgm:pt modelId="{AEB798EC-FC59-4341-9F94-D3AFE175A786}" type="pres">
      <dgm:prSet presAssocID="{82016A2C-13F9-49C9-809A-9EC4FFDE0C63}" presName="sibTrans" presStyleCnt="0"/>
      <dgm:spPr/>
    </dgm:pt>
    <dgm:pt modelId="{A0C65E4B-98D6-49EB-88D0-B63C0724DE8B}" type="pres">
      <dgm:prSet presAssocID="{95DBDF85-9592-48C0-9323-D079D702E96A}" presName="comp" presStyleCnt="0"/>
      <dgm:spPr/>
    </dgm:pt>
    <dgm:pt modelId="{0C05BDDB-1917-4E8D-856E-2511623C5211}" type="pres">
      <dgm:prSet presAssocID="{95DBDF85-9592-48C0-9323-D079D702E96A}" presName="rect2" presStyleLbl="node1" presStyleIdx="1" presStyleCnt="6" custScaleX="271232" custLinFactNeighborX="-28669" custLinFactNeighborY="5686">
        <dgm:presLayoutVars>
          <dgm:bulletEnabled val="1"/>
        </dgm:presLayoutVars>
      </dgm:prSet>
      <dgm:spPr/>
    </dgm:pt>
    <dgm:pt modelId="{2942A2D9-64C6-4D44-AB16-921BE6D73616}" type="pres">
      <dgm:prSet presAssocID="{95DBDF85-9592-48C0-9323-D079D702E96A}" presName="rect1" presStyleLbl="lnNode1" presStyleIdx="1" presStyleCnt="6" custScaleX="95141" custScaleY="90426" custLinFactX="58133" custLinFactNeighborX="100000" custLinFactNeighborY="1889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000" r="-1000"/>
          </a:stretch>
        </a:blipFill>
      </dgm:spPr>
    </dgm:pt>
    <dgm:pt modelId="{A5C62377-2471-440E-BEAA-02DFC4DC2374}" type="pres">
      <dgm:prSet presAssocID="{5F96561C-BBA5-436C-B5A8-3D1DADEFAFCB}" presName="sibTrans" presStyleCnt="0"/>
      <dgm:spPr/>
    </dgm:pt>
    <dgm:pt modelId="{3BB71BE7-2A1E-40F6-8B8C-FFE1503F33F3}" type="pres">
      <dgm:prSet presAssocID="{1B4EB8EC-F64C-4C93-BBCB-6D8A11E61847}" presName="comp" presStyleCnt="0"/>
      <dgm:spPr/>
    </dgm:pt>
    <dgm:pt modelId="{793D1569-2274-4C06-BCAD-90BE1E3BE57B}" type="pres">
      <dgm:prSet presAssocID="{1B4EB8EC-F64C-4C93-BBCB-6D8A11E61847}" presName="rect2" presStyleLbl="node1" presStyleIdx="2" presStyleCnt="6" custScaleX="269047" custLinFactNeighborX="31906" custLinFactNeighborY="-2395">
        <dgm:presLayoutVars>
          <dgm:bulletEnabled val="1"/>
        </dgm:presLayoutVars>
      </dgm:prSet>
      <dgm:spPr/>
    </dgm:pt>
    <dgm:pt modelId="{2E9A1EF4-F66F-4E41-B3C4-7CB58072B835}" type="pres">
      <dgm:prSet presAssocID="{1B4EB8EC-F64C-4C93-BBCB-6D8A11E61847}" presName="rect1" presStyleLbl="lnNode1" presStyleIdx="2" presStyleCnt="6" custLinFactX="-29945" custLinFactNeighborX="-100000" custLinFactNeighborY="3682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000" r="-1000"/>
          </a:stretch>
        </a:blipFill>
      </dgm:spPr>
    </dgm:pt>
    <dgm:pt modelId="{AA798413-2284-487F-8A49-617F7A5C2B92}" type="pres">
      <dgm:prSet presAssocID="{2A126E9A-FC44-4068-9FA4-2951AA874CE0}" presName="sibTrans" presStyleCnt="0"/>
      <dgm:spPr/>
    </dgm:pt>
    <dgm:pt modelId="{3BAC9119-6E03-4806-92D6-2F9B9A9B9CFA}" type="pres">
      <dgm:prSet presAssocID="{91C0F420-6516-4985-A49E-F93EDE0077C8}" presName="comp" presStyleCnt="0"/>
      <dgm:spPr/>
    </dgm:pt>
    <dgm:pt modelId="{C990E790-D7BC-4D22-81BB-9D34B10C0440}" type="pres">
      <dgm:prSet presAssocID="{91C0F420-6516-4985-A49E-F93EDE0077C8}" presName="rect2" presStyleLbl="node1" presStyleIdx="3" presStyleCnt="6" custScaleX="272575" custLinFactNeighborX="-28669" custLinFactNeighborY="-7196">
        <dgm:presLayoutVars>
          <dgm:bulletEnabled val="1"/>
        </dgm:presLayoutVars>
      </dgm:prSet>
      <dgm:spPr/>
    </dgm:pt>
    <dgm:pt modelId="{09B98556-69EB-43B9-81CF-C3F4D3D04013}" type="pres">
      <dgm:prSet presAssocID="{91C0F420-6516-4985-A49E-F93EDE0077C8}" presName="rect1" presStyleLbl="lnNode1" presStyleIdx="3" presStyleCnt="6" custLinFactX="58133" custLinFactNeighborX="100000" custLinFactNeighborY="-335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1000" r="-1000"/>
          </a:stretch>
        </a:blipFill>
      </dgm:spPr>
    </dgm:pt>
    <dgm:pt modelId="{1AF3FFD1-F887-4FA6-A12D-678C6A8D6BBA}" type="pres">
      <dgm:prSet presAssocID="{86304B25-C770-4164-B8E6-9EBF4840DAAB}" presName="sibTrans" presStyleCnt="0"/>
      <dgm:spPr/>
    </dgm:pt>
    <dgm:pt modelId="{BA92BD32-C260-4C53-A09F-8140FCE47A78}" type="pres">
      <dgm:prSet presAssocID="{1B14104F-627A-4757-B273-E1E01744633A}" presName="comp" presStyleCnt="0"/>
      <dgm:spPr/>
    </dgm:pt>
    <dgm:pt modelId="{C7005694-FA1A-4418-AEFA-BE55B6118BAE}" type="pres">
      <dgm:prSet presAssocID="{1B14104F-627A-4757-B273-E1E01744633A}" presName="rect2" presStyleLbl="node1" presStyleIdx="4" presStyleCnt="6" custScaleX="270092" custLinFactNeighborX="37935" custLinFactNeighborY="-11708">
        <dgm:presLayoutVars>
          <dgm:bulletEnabled val="1"/>
        </dgm:presLayoutVars>
      </dgm:prSet>
      <dgm:spPr/>
    </dgm:pt>
    <dgm:pt modelId="{8481994B-B8AB-4149-B837-292B8A4F0F94}" type="pres">
      <dgm:prSet presAssocID="{1B14104F-627A-4757-B273-E1E01744633A}" presName="rect1" presStyleLbl="lnNode1" presStyleIdx="4" presStyleCnt="6" custLinFactX="-29945" custLinFactNeighborX="-100000" custLinFactNeighborY="130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l="-1000" r="-1000"/>
          </a:stretch>
        </a:blipFill>
      </dgm:spPr>
    </dgm:pt>
    <dgm:pt modelId="{FA05EFF3-3C6F-4A53-A014-52D06011AD63}" type="pres">
      <dgm:prSet presAssocID="{C2F647B2-0AA2-4016-8D47-0C20708C01DE}" presName="sibTrans" presStyleCnt="0"/>
      <dgm:spPr/>
    </dgm:pt>
    <dgm:pt modelId="{6E6B6611-886A-4800-AD6C-737CC999FC92}" type="pres">
      <dgm:prSet presAssocID="{E5F6E32C-8905-4C89-8320-93E80FB4DDC6}" presName="comp" presStyleCnt="0"/>
      <dgm:spPr/>
    </dgm:pt>
    <dgm:pt modelId="{7F832AA2-1D94-4D85-A9B7-44D212BEE669}" type="pres">
      <dgm:prSet presAssocID="{E5F6E32C-8905-4C89-8320-93E80FB4DDC6}" presName="rect2" presStyleLbl="node1" presStyleIdx="5" presStyleCnt="6" custScaleX="276071" custScaleY="102108" custLinFactNeighborX="-28669" custLinFactNeighborY="-20364">
        <dgm:presLayoutVars>
          <dgm:bulletEnabled val="1"/>
        </dgm:presLayoutVars>
      </dgm:prSet>
      <dgm:spPr/>
    </dgm:pt>
    <dgm:pt modelId="{DA7F5592-E1B9-4A18-8731-4480C9D817DD}" type="pres">
      <dgm:prSet presAssocID="{E5F6E32C-8905-4C89-8320-93E80FB4DDC6}" presName="rect1" presStyleLbl="lnNode1" presStyleIdx="5" presStyleCnt="6" custLinFactX="57190" custLinFactNeighborX="100000" custLinFactNeighborY="-4254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 l="-1000" r="-1000"/>
          </a:stretch>
        </a:blipFill>
      </dgm:spPr>
    </dgm:pt>
  </dgm:ptLst>
  <dgm:cxnLst>
    <dgm:cxn modelId="{F9CF1D0B-7FB8-43A8-A1EE-37054DD4E738}" type="presOf" srcId="{1B4EB8EC-F64C-4C93-BBCB-6D8A11E61847}" destId="{793D1569-2274-4C06-BCAD-90BE1E3BE57B}" srcOrd="0" destOrd="0" presId="urn:microsoft.com/office/officeart/2008/layout/AlternatingPictureBlocks#2"/>
    <dgm:cxn modelId="{47F5FA39-4370-426B-A2E4-5E7CAD8088C5}" type="presOf" srcId="{1B14104F-627A-4757-B273-E1E01744633A}" destId="{C7005694-FA1A-4418-AEFA-BE55B6118BAE}" srcOrd="0" destOrd="0" presId="urn:microsoft.com/office/officeart/2008/layout/AlternatingPictureBlocks#2"/>
    <dgm:cxn modelId="{6FD3D560-CFD0-449F-B9FC-4C074688B838}" type="presOf" srcId="{91C0F420-6516-4985-A49E-F93EDE0077C8}" destId="{C990E790-D7BC-4D22-81BB-9D34B10C0440}" srcOrd="0" destOrd="0" presId="urn:microsoft.com/office/officeart/2008/layout/AlternatingPictureBlocks#2"/>
    <dgm:cxn modelId="{11B97571-BFF3-41C2-B5B9-FA58FC066DF0}" type="presOf" srcId="{C3ADD5C0-0B22-4313-8326-AC917FA5FB80}" destId="{D4C1C785-CA7C-49D3-B35D-20EFC7DC0C1E}" srcOrd="0" destOrd="0" presId="urn:microsoft.com/office/officeart/2008/layout/AlternatingPictureBlocks#2"/>
    <dgm:cxn modelId="{B81F6989-04BD-4F8E-813A-2AB0378A4D2B}" srcId="{DB2CFA58-9E4B-4557-990B-324ED3091306}" destId="{1B4EB8EC-F64C-4C93-BBCB-6D8A11E61847}" srcOrd="2" destOrd="0" parTransId="{2AAF6BAF-2FAB-4E16-AB52-4B5ACC86A9A9}" sibTransId="{2A126E9A-FC44-4068-9FA4-2951AA874CE0}"/>
    <dgm:cxn modelId="{3BCACC98-76BB-4223-B4C5-AF6583C29A78}" srcId="{DB2CFA58-9E4B-4557-990B-324ED3091306}" destId="{C3ADD5C0-0B22-4313-8326-AC917FA5FB80}" srcOrd="0" destOrd="0" parTransId="{E44EF8C0-854E-4B76-8D57-0A97C46BC116}" sibTransId="{82016A2C-13F9-49C9-809A-9EC4FFDE0C63}"/>
    <dgm:cxn modelId="{BC318899-EA4A-4672-BEA1-E394D888E69F}" srcId="{DB2CFA58-9E4B-4557-990B-324ED3091306}" destId="{E5F6E32C-8905-4C89-8320-93E80FB4DDC6}" srcOrd="5" destOrd="0" parTransId="{A67DD2E1-470D-493B-935D-DA720E623CB9}" sibTransId="{80F0080F-64BE-43EB-9BC7-C0E96A5EFA51}"/>
    <dgm:cxn modelId="{EB868EA7-67BD-40B6-B59F-96125D2B595F}" srcId="{DB2CFA58-9E4B-4557-990B-324ED3091306}" destId="{1B14104F-627A-4757-B273-E1E01744633A}" srcOrd="4" destOrd="0" parTransId="{23DBFF01-AB5A-4963-8AC3-51FE9A6F8A0E}" sibTransId="{C2F647B2-0AA2-4016-8D47-0C20708C01DE}"/>
    <dgm:cxn modelId="{D25825DC-5DD2-4D13-94CA-1E8AD92232FA}" type="presOf" srcId="{95DBDF85-9592-48C0-9323-D079D702E96A}" destId="{0C05BDDB-1917-4E8D-856E-2511623C5211}" srcOrd="0" destOrd="0" presId="urn:microsoft.com/office/officeart/2008/layout/AlternatingPictureBlocks#2"/>
    <dgm:cxn modelId="{F3267FE2-4C5E-4038-B399-239B9DE8806D}" srcId="{DB2CFA58-9E4B-4557-990B-324ED3091306}" destId="{91C0F420-6516-4985-A49E-F93EDE0077C8}" srcOrd="3" destOrd="0" parTransId="{452E2EEB-8B55-4FB6-ACD3-EAE3619C0FF1}" sibTransId="{86304B25-C770-4164-B8E6-9EBF4840DAAB}"/>
    <dgm:cxn modelId="{BD9D70E5-5439-42B8-97DA-E047BC15F06B}" type="presOf" srcId="{E5F6E32C-8905-4C89-8320-93E80FB4DDC6}" destId="{7F832AA2-1D94-4D85-A9B7-44D212BEE669}" srcOrd="0" destOrd="0" presId="urn:microsoft.com/office/officeart/2008/layout/AlternatingPictureBlocks#2"/>
    <dgm:cxn modelId="{084CF1F3-F94C-4319-9D86-08D39C4C1FF6}" srcId="{DB2CFA58-9E4B-4557-990B-324ED3091306}" destId="{95DBDF85-9592-48C0-9323-D079D702E96A}" srcOrd="1" destOrd="0" parTransId="{C404984A-C5EC-422A-B52B-2FFE60806566}" sibTransId="{5F96561C-BBA5-436C-B5A8-3D1DADEFAFCB}"/>
    <dgm:cxn modelId="{A5EB5DFD-B07A-4A4B-82E0-46B21418AC30}" type="presOf" srcId="{DB2CFA58-9E4B-4557-990B-324ED3091306}" destId="{FEE7844C-468B-4AE6-AB83-E6418B46C867}" srcOrd="0" destOrd="0" presId="urn:microsoft.com/office/officeart/2008/layout/AlternatingPictureBlocks#2"/>
    <dgm:cxn modelId="{D7B279C6-AD2F-4FC9-BBB2-4158C66F1FB8}" type="presParOf" srcId="{FEE7844C-468B-4AE6-AB83-E6418B46C867}" destId="{0CFD3481-632C-4395-AD5F-9AEDCF5FE1B1}" srcOrd="0" destOrd="0" presId="urn:microsoft.com/office/officeart/2008/layout/AlternatingPictureBlocks#2"/>
    <dgm:cxn modelId="{FE6E9C69-BB3F-4535-A782-A4144D745945}" type="presParOf" srcId="{0CFD3481-632C-4395-AD5F-9AEDCF5FE1B1}" destId="{D4C1C785-CA7C-49D3-B35D-20EFC7DC0C1E}" srcOrd="0" destOrd="0" presId="urn:microsoft.com/office/officeart/2008/layout/AlternatingPictureBlocks#2"/>
    <dgm:cxn modelId="{B7B3ADDB-11E6-4F54-B1C9-B8CCE9708B7E}" type="presParOf" srcId="{0CFD3481-632C-4395-AD5F-9AEDCF5FE1B1}" destId="{33CD8082-CAF5-44A5-B061-F21BB6D79281}" srcOrd="1" destOrd="0" presId="urn:microsoft.com/office/officeart/2008/layout/AlternatingPictureBlocks#2"/>
    <dgm:cxn modelId="{13766A5C-1CFA-4BB5-BD2C-C1F82F05ECD9}" type="presParOf" srcId="{FEE7844C-468B-4AE6-AB83-E6418B46C867}" destId="{AEB798EC-FC59-4341-9F94-D3AFE175A786}" srcOrd="1" destOrd="0" presId="urn:microsoft.com/office/officeart/2008/layout/AlternatingPictureBlocks#2"/>
    <dgm:cxn modelId="{3A604DA1-C0EF-4064-A1A4-A6B3972FDBF3}" type="presParOf" srcId="{FEE7844C-468B-4AE6-AB83-E6418B46C867}" destId="{A0C65E4B-98D6-49EB-88D0-B63C0724DE8B}" srcOrd="2" destOrd="0" presId="urn:microsoft.com/office/officeart/2008/layout/AlternatingPictureBlocks#2"/>
    <dgm:cxn modelId="{D0831254-6746-41AA-BCC0-37B0F204726A}" type="presParOf" srcId="{A0C65E4B-98D6-49EB-88D0-B63C0724DE8B}" destId="{0C05BDDB-1917-4E8D-856E-2511623C5211}" srcOrd="0" destOrd="0" presId="urn:microsoft.com/office/officeart/2008/layout/AlternatingPictureBlocks#2"/>
    <dgm:cxn modelId="{8A71C849-C982-437A-946F-997B6C771BAF}" type="presParOf" srcId="{A0C65E4B-98D6-49EB-88D0-B63C0724DE8B}" destId="{2942A2D9-64C6-4D44-AB16-921BE6D73616}" srcOrd="1" destOrd="0" presId="urn:microsoft.com/office/officeart/2008/layout/AlternatingPictureBlocks#2"/>
    <dgm:cxn modelId="{22C407B7-C972-4482-9DE5-F801942E7CC7}" type="presParOf" srcId="{FEE7844C-468B-4AE6-AB83-E6418B46C867}" destId="{A5C62377-2471-440E-BEAA-02DFC4DC2374}" srcOrd="3" destOrd="0" presId="urn:microsoft.com/office/officeart/2008/layout/AlternatingPictureBlocks#2"/>
    <dgm:cxn modelId="{7B6584C5-7EEF-457E-80DD-51023B114169}" type="presParOf" srcId="{FEE7844C-468B-4AE6-AB83-E6418B46C867}" destId="{3BB71BE7-2A1E-40F6-8B8C-FFE1503F33F3}" srcOrd="4" destOrd="0" presId="urn:microsoft.com/office/officeart/2008/layout/AlternatingPictureBlocks#2"/>
    <dgm:cxn modelId="{010CA660-FE9C-4781-A13C-9BF3847E52A6}" type="presParOf" srcId="{3BB71BE7-2A1E-40F6-8B8C-FFE1503F33F3}" destId="{793D1569-2274-4C06-BCAD-90BE1E3BE57B}" srcOrd="0" destOrd="0" presId="urn:microsoft.com/office/officeart/2008/layout/AlternatingPictureBlocks#2"/>
    <dgm:cxn modelId="{71133974-4376-474C-B13F-C437F803B56F}" type="presParOf" srcId="{3BB71BE7-2A1E-40F6-8B8C-FFE1503F33F3}" destId="{2E9A1EF4-F66F-4E41-B3C4-7CB58072B835}" srcOrd="1" destOrd="0" presId="urn:microsoft.com/office/officeart/2008/layout/AlternatingPictureBlocks#2"/>
    <dgm:cxn modelId="{AB1849A1-A46F-4A1B-A15C-D392126B242B}" type="presParOf" srcId="{FEE7844C-468B-4AE6-AB83-E6418B46C867}" destId="{AA798413-2284-487F-8A49-617F7A5C2B92}" srcOrd="5" destOrd="0" presId="urn:microsoft.com/office/officeart/2008/layout/AlternatingPictureBlocks#2"/>
    <dgm:cxn modelId="{C7B821B7-84A0-4277-9C1C-8081F967B2D1}" type="presParOf" srcId="{FEE7844C-468B-4AE6-AB83-E6418B46C867}" destId="{3BAC9119-6E03-4806-92D6-2F9B9A9B9CFA}" srcOrd="6" destOrd="0" presId="urn:microsoft.com/office/officeart/2008/layout/AlternatingPictureBlocks#2"/>
    <dgm:cxn modelId="{544D4850-27EE-4969-8C12-5A1D7D1C8FA7}" type="presParOf" srcId="{3BAC9119-6E03-4806-92D6-2F9B9A9B9CFA}" destId="{C990E790-D7BC-4D22-81BB-9D34B10C0440}" srcOrd="0" destOrd="0" presId="urn:microsoft.com/office/officeart/2008/layout/AlternatingPictureBlocks#2"/>
    <dgm:cxn modelId="{B6B27AA7-96AF-48A3-AECE-27BEE44E15FB}" type="presParOf" srcId="{3BAC9119-6E03-4806-92D6-2F9B9A9B9CFA}" destId="{09B98556-69EB-43B9-81CF-C3F4D3D04013}" srcOrd="1" destOrd="0" presId="urn:microsoft.com/office/officeart/2008/layout/AlternatingPictureBlocks#2"/>
    <dgm:cxn modelId="{4BEE1A0D-723F-4103-B099-B5C47A00E9B3}" type="presParOf" srcId="{FEE7844C-468B-4AE6-AB83-E6418B46C867}" destId="{1AF3FFD1-F887-4FA6-A12D-678C6A8D6BBA}" srcOrd="7" destOrd="0" presId="urn:microsoft.com/office/officeart/2008/layout/AlternatingPictureBlocks#2"/>
    <dgm:cxn modelId="{E0D8B5F2-199C-449B-A2E9-FB2744EF7746}" type="presParOf" srcId="{FEE7844C-468B-4AE6-AB83-E6418B46C867}" destId="{BA92BD32-C260-4C53-A09F-8140FCE47A78}" srcOrd="8" destOrd="0" presId="urn:microsoft.com/office/officeart/2008/layout/AlternatingPictureBlocks#2"/>
    <dgm:cxn modelId="{10DB5BED-D4C0-4D3F-92E5-247E7C2FCD6A}" type="presParOf" srcId="{BA92BD32-C260-4C53-A09F-8140FCE47A78}" destId="{C7005694-FA1A-4418-AEFA-BE55B6118BAE}" srcOrd="0" destOrd="0" presId="urn:microsoft.com/office/officeart/2008/layout/AlternatingPictureBlocks#2"/>
    <dgm:cxn modelId="{AC1D2CAF-D510-42B0-9C91-A6ABCE46FF70}" type="presParOf" srcId="{BA92BD32-C260-4C53-A09F-8140FCE47A78}" destId="{8481994B-B8AB-4149-B837-292B8A4F0F94}" srcOrd="1" destOrd="0" presId="urn:microsoft.com/office/officeart/2008/layout/AlternatingPictureBlocks#2"/>
    <dgm:cxn modelId="{AFBC151C-AEE0-4D54-A422-52638FA605E9}" type="presParOf" srcId="{FEE7844C-468B-4AE6-AB83-E6418B46C867}" destId="{FA05EFF3-3C6F-4A53-A014-52D06011AD63}" srcOrd="9" destOrd="0" presId="urn:microsoft.com/office/officeart/2008/layout/AlternatingPictureBlocks#2"/>
    <dgm:cxn modelId="{517AB9E7-1896-480C-A384-56B63B782ECD}" type="presParOf" srcId="{FEE7844C-468B-4AE6-AB83-E6418B46C867}" destId="{6E6B6611-886A-4800-AD6C-737CC999FC92}" srcOrd="10" destOrd="0" presId="urn:microsoft.com/office/officeart/2008/layout/AlternatingPictureBlocks#2"/>
    <dgm:cxn modelId="{186E6368-1428-4722-B611-CF2735C29254}" type="presParOf" srcId="{6E6B6611-886A-4800-AD6C-737CC999FC92}" destId="{7F832AA2-1D94-4D85-A9B7-44D212BEE669}" srcOrd="0" destOrd="0" presId="urn:microsoft.com/office/officeart/2008/layout/AlternatingPictureBlocks#2"/>
    <dgm:cxn modelId="{3B3AAB89-038F-41CC-BCDC-968B684089E5}" type="presParOf" srcId="{6E6B6611-886A-4800-AD6C-737CC999FC92}" destId="{DA7F5592-E1B9-4A18-8731-4480C9D817DD}" srcOrd="1" destOrd="0" presId="urn:microsoft.com/office/officeart/2008/layout/AlternatingPictureBlocks#2"/>
  </dgm:cxnLst>
  <dgm:bg/>
  <dgm:whole>
    <a:ln>
      <a:solidFill>
        <a:srgbClr val="002060"/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47594B-AC61-473E-941B-26F0EB91B09C}" type="doc">
      <dgm:prSet loTypeId="urn:microsoft.com/office/officeart/2005/8/layout/pyramid2#2" loCatId="list" qsTypeId="urn:microsoft.com/office/officeart/2005/8/quickstyle/simple1#6" qsCatId="simple" csTypeId="urn:microsoft.com/office/officeart/2005/8/colors/accent1_2#6" csCatId="accent1" phldr="1"/>
      <dgm:spPr/>
    </dgm:pt>
    <dgm:pt modelId="{3CED2680-7BFF-40DA-A18C-769884F93DA8}">
      <dgm:prSet phldrT="[Текст]"/>
      <dgm:spPr/>
      <dgm:t>
        <a:bodyPr/>
        <a:lstStyle/>
        <a:p>
          <a:r>
            <a:rPr lang="ru-RU" dirty="0"/>
            <a:t>Создание регионального единого календаря образовательных и методических событий (БГПУ, </a:t>
          </a:r>
          <a:r>
            <a:rPr lang="ru-RU" dirty="0" err="1"/>
            <a:t>АмГУ</a:t>
          </a:r>
          <a:r>
            <a:rPr lang="ru-RU" dirty="0"/>
            <a:t>, </a:t>
          </a:r>
          <a:r>
            <a:rPr lang="ru-RU" dirty="0" err="1"/>
            <a:t>ДальГАУ</a:t>
          </a:r>
          <a:r>
            <a:rPr lang="ru-RU" dirty="0"/>
            <a:t>, АГМА, АПК)  </a:t>
          </a:r>
        </a:p>
      </dgm:t>
    </dgm:pt>
    <dgm:pt modelId="{3F307A7B-456A-4021-BFBC-03B71AAA27F2}" type="parTrans" cxnId="{BA7A630E-B5D6-4787-991A-36C7DAC43D17}">
      <dgm:prSet/>
      <dgm:spPr/>
      <dgm:t>
        <a:bodyPr/>
        <a:lstStyle/>
        <a:p>
          <a:endParaRPr lang="ru-RU"/>
        </a:p>
      </dgm:t>
    </dgm:pt>
    <dgm:pt modelId="{099FEB95-2854-4B09-A2A4-3B54EC982D4C}" type="sibTrans" cxnId="{BA7A630E-B5D6-4787-991A-36C7DAC43D17}">
      <dgm:prSet/>
      <dgm:spPr/>
      <dgm:t>
        <a:bodyPr/>
        <a:lstStyle/>
        <a:p>
          <a:endParaRPr lang="ru-RU"/>
        </a:p>
      </dgm:t>
    </dgm:pt>
    <dgm:pt modelId="{00EE83C5-2108-481F-8055-A10455EDAFB3}">
      <dgm:prSet phldrT="[Текст]"/>
      <dgm:spPr/>
      <dgm:t>
        <a:bodyPr/>
        <a:lstStyle/>
        <a:p>
          <a:r>
            <a:rPr lang="ru-RU" dirty="0"/>
            <a:t>Обучение школьных команд по ДПП на основе результатов инновационной деятельности</a:t>
          </a:r>
        </a:p>
      </dgm:t>
    </dgm:pt>
    <dgm:pt modelId="{5879E302-A64B-4DF5-9439-3837F4434827}" type="parTrans" cxnId="{B62B4411-B7E5-413B-8278-9BE1DD3F9D05}">
      <dgm:prSet/>
      <dgm:spPr/>
      <dgm:t>
        <a:bodyPr/>
        <a:lstStyle/>
        <a:p>
          <a:endParaRPr lang="ru-RU"/>
        </a:p>
      </dgm:t>
    </dgm:pt>
    <dgm:pt modelId="{3D31DBE5-F317-4341-9AC3-301CDF27A58F}" type="sibTrans" cxnId="{B62B4411-B7E5-413B-8278-9BE1DD3F9D05}">
      <dgm:prSet/>
      <dgm:spPr/>
      <dgm:t>
        <a:bodyPr/>
        <a:lstStyle/>
        <a:p>
          <a:endParaRPr lang="ru-RU"/>
        </a:p>
      </dgm:t>
    </dgm:pt>
    <dgm:pt modelId="{5220E22F-AEE5-4357-82B0-9D6946D327B0}">
      <dgm:prSet phldrT="[Текст]"/>
      <dgm:spPr/>
      <dgm:t>
        <a:bodyPr/>
        <a:lstStyle/>
        <a:p>
          <a:r>
            <a:rPr lang="ru-RU" dirty="0"/>
            <a:t>Стратегические и проектные сессии для ММС, РМА на основе адресных рекомендаций</a:t>
          </a:r>
        </a:p>
      </dgm:t>
    </dgm:pt>
    <dgm:pt modelId="{B1C99CEB-BCFF-4646-AFDA-99AB6F91D77C}" type="parTrans" cxnId="{11A86F22-147E-4243-BE17-3AEDC4ABFF0C}">
      <dgm:prSet/>
      <dgm:spPr/>
      <dgm:t>
        <a:bodyPr/>
        <a:lstStyle/>
        <a:p>
          <a:endParaRPr lang="ru-RU"/>
        </a:p>
      </dgm:t>
    </dgm:pt>
    <dgm:pt modelId="{581C52C9-3ABF-4CA9-889C-BE586F9B7B0C}" type="sibTrans" cxnId="{11A86F22-147E-4243-BE17-3AEDC4ABFF0C}">
      <dgm:prSet/>
      <dgm:spPr/>
      <dgm:t>
        <a:bodyPr/>
        <a:lstStyle/>
        <a:p>
          <a:endParaRPr lang="ru-RU"/>
        </a:p>
      </dgm:t>
    </dgm:pt>
    <dgm:pt modelId="{B445B867-34AA-48D0-B68B-6DC0B66BE956}">
      <dgm:prSet/>
      <dgm:spPr/>
      <dgm:t>
        <a:bodyPr/>
        <a:lstStyle/>
        <a:p>
          <a:r>
            <a:rPr lang="ru-RU" dirty="0"/>
            <a:t>Реализация практики «День Института в образовательном округе»</a:t>
          </a:r>
        </a:p>
      </dgm:t>
    </dgm:pt>
    <dgm:pt modelId="{10F858A2-B03E-4F5F-8529-8B43823C935D}" type="parTrans" cxnId="{6C8C6844-9733-442F-BB68-07F6589AC9A7}">
      <dgm:prSet/>
      <dgm:spPr/>
      <dgm:t>
        <a:bodyPr/>
        <a:lstStyle/>
        <a:p>
          <a:endParaRPr lang="ru-RU"/>
        </a:p>
      </dgm:t>
    </dgm:pt>
    <dgm:pt modelId="{CFD39C48-E8BD-4D4C-A973-EC357643805C}" type="sibTrans" cxnId="{6C8C6844-9733-442F-BB68-07F6589AC9A7}">
      <dgm:prSet/>
      <dgm:spPr/>
      <dgm:t>
        <a:bodyPr/>
        <a:lstStyle/>
        <a:p>
          <a:endParaRPr lang="ru-RU"/>
        </a:p>
      </dgm:t>
    </dgm:pt>
    <dgm:pt modelId="{136971C9-6AA8-49E5-ABED-3B41DCA52647}" type="pres">
      <dgm:prSet presAssocID="{5847594B-AC61-473E-941B-26F0EB91B09C}" presName="compositeShape" presStyleCnt="0">
        <dgm:presLayoutVars>
          <dgm:dir/>
          <dgm:resizeHandles/>
        </dgm:presLayoutVars>
      </dgm:prSet>
      <dgm:spPr/>
    </dgm:pt>
    <dgm:pt modelId="{9B658A81-D67F-4E39-AEC3-C959E9C2C97B}" type="pres">
      <dgm:prSet presAssocID="{5847594B-AC61-473E-941B-26F0EB91B09C}" presName="pyramid" presStyleLbl="node1" presStyleIdx="0" presStyleCnt="1" custLinFactNeighborX="80692" custLinFactNeighborY="19733"/>
      <dgm:spPr/>
    </dgm:pt>
    <dgm:pt modelId="{EF971264-5C5E-4704-A62F-3802F14C6F03}" type="pres">
      <dgm:prSet presAssocID="{5847594B-AC61-473E-941B-26F0EB91B09C}" presName="theList" presStyleCnt="0"/>
      <dgm:spPr/>
    </dgm:pt>
    <dgm:pt modelId="{72E13146-C692-49BF-91AD-C262FE3C3EC6}" type="pres">
      <dgm:prSet presAssocID="{3CED2680-7BFF-40DA-A18C-769884F93DA8}" presName="aNode" presStyleLbl="fgAcc1" presStyleIdx="0" presStyleCnt="4">
        <dgm:presLayoutVars>
          <dgm:bulletEnabled val="1"/>
        </dgm:presLayoutVars>
      </dgm:prSet>
      <dgm:spPr/>
    </dgm:pt>
    <dgm:pt modelId="{2289ED6D-8281-45B2-9E94-A12E5CE58990}" type="pres">
      <dgm:prSet presAssocID="{3CED2680-7BFF-40DA-A18C-769884F93DA8}" presName="aSpace" presStyleCnt="0"/>
      <dgm:spPr/>
    </dgm:pt>
    <dgm:pt modelId="{C7C1BA9A-A9EC-4999-A53A-0A1C21CDEE48}" type="pres">
      <dgm:prSet presAssocID="{00EE83C5-2108-481F-8055-A10455EDAFB3}" presName="aNode" presStyleLbl="fgAcc1" presStyleIdx="1" presStyleCnt="4">
        <dgm:presLayoutVars>
          <dgm:bulletEnabled val="1"/>
        </dgm:presLayoutVars>
      </dgm:prSet>
      <dgm:spPr/>
    </dgm:pt>
    <dgm:pt modelId="{183A2587-501D-4E8E-99D5-FF668AC56557}" type="pres">
      <dgm:prSet presAssocID="{00EE83C5-2108-481F-8055-A10455EDAFB3}" presName="aSpace" presStyleCnt="0"/>
      <dgm:spPr/>
    </dgm:pt>
    <dgm:pt modelId="{20409C81-2BB5-4B35-B940-A2C387BF5386}" type="pres">
      <dgm:prSet presAssocID="{5220E22F-AEE5-4357-82B0-9D6946D327B0}" presName="aNode" presStyleLbl="fgAcc1" presStyleIdx="2" presStyleCnt="4">
        <dgm:presLayoutVars>
          <dgm:bulletEnabled val="1"/>
        </dgm:presLayoutVars>
      </dgm:prSet>
      <dgm:spPr/>
    </dgm:pt>
    <dgm:pt modelId="{8E52DD6A-E893-42F1-A4DA-FBACBF4A1C8C}" type="pres">
      <dgm:prSet presAssocID="{5220E22F-AEE5-4357-82B0-9D6946D327B0}" presName="aSpace" presStyleCnt="0"/>
      <dgm:spPr/>
    </dgm:pt>
    <dgm:pt modelId="{9DF17911-9DBD-4704-A971-23A8B8090122}" type="pres">
      <dgm:prSet presAssocID="{B445B867-34AA-48D0-B68B-6DC0B66BE956}" presName="aNode" presStyleLbl="fgAcc1" presStyleIdx="3" presStyleCnt="4">
        <dgm:presLayoutVars>
          <dgm:bulletEnabled val="1"/>
        </dgm:presLayoutVars>
      </dgm:prSet>
      <dgm:spPr/>
    </dgm:pt>
    <dgm:pt modelId="{C880AE0F-9815-487F-9EF8-4BA65EC62619}" type="pres">
      <dgm:prSet presAssocID="{B445B867-34AA-48D0-B68B-6DC0B66BE956}" presName="aSpace" presStyleCnt="0"/>
      <dgm:spPr/>
    </dgm:pt>
  </dgm:ptLst>
  <dgm:cxnLst>
    <dgm:cxn modelId="{BA7A630E-B5D6-4787-991A-36C7DAC43D17}" srcId="{5847594B-AC61-473E-941B-26F0EB91B09C}" destId="{3CED2680-7BFF-40DA-A18C-769884F93DA8}" srcOrd="0" destOrd="0" parTransId="{3F307A7B-456A-4021-BFBC-03B71AAA27F2}" sibTransId="{099FEB95-2854-4B09-A2A4-3B54EC982D4C}"/>
    <dgm:cxn modelId="{B62B4411-B7E5-413B-8278-9BE1DD3F9D05}" srcId="{5847594B-AC61-473E-941B-26F0EB91B09C}" destId="{00EE83C5-2108-481F-8055-A10455EDAFB3}" srcOrd="1" destOrd="0" parTransId="{5879E302-A64B-4DF5-9439-3837F4434827}" sibTransId="{3D31DBE5-F317-4341-9AC3-301CDF27A58F}"/>
    <dgm:cxn modelId="{11A86F22-147E-4243-BE17-3AEDC4ABFF0C}" srcId="{5847594B-AC61-473E-941B-26F0EB91B09C}" destId="{5220E22F-AEE5-4357-82B0-9D6946D327B0}" srcOrd="2" destOrd="0" parTransId="{B1C99CEB-BCFF-4646-AFDA-99AB6F91D77C}" sibTransId="{581C52C9-3ABF-4CA9-889C-BE586F9B7B0C}"/>
    <dgm:cxn modelId="{6C8C6844-9733-442F-BB68-07F6589AC9A7}" srcId="{5847594B-AC61-473E-941B-26F0EB91B09C}" destId="{B445B867-34AA-48D0-B68B-6DC0B66BE956}" srcOrd="3" destOrd="0" parTransId="{10F858A2-B03E-4F5F-8529-8B43823C935D}" sibTransId="{CFD39C48-E8BD-4D4C-A973-EC357643805C}"/>
    <dgm:cxn modelId="{87E23E66-7D1F-4609-947A-A65A782A03F8}" type="presOf" srcId="{3CED2680-7BFF-40DA-A18C-769884F93DA8}" destId="{72E13146-C692-49BF-91AD-C262FE3C3EC6}" srcOrd="0" destOrd="0" presId="urn:microsoft.com/office/officeart/2005/8/layout/pyramid2#2"/>
    <dgm:cxn modelId="{6ECF524E-1F3B-49F1-9ADF-29C782857AD1}" type="presOf" srcId="{5847594B-AC61-473E-941B-26F0EB91B09C}" destId="{136971C9-6AA8-49E5-ABED-3B41DCA52647}" srcOrd="0" destOrd="0" presId="urn:microsoft.com/office/officeart/2005/8/layout/pyramid2#2"/>
    <dgm:cxn modelId="{CBF51259-9108-41B5-B22C-CA39C4F9790E}" type="presOf" srcId="{B445B867-34AA-48D0-B68B-6DC0B66BE956}" destId="{9DF17911-9DBD-4704-A971-23A8B8090122}" srcOrd="0" destOrd="0" presId="urn:microsoft.com/office/officeart/2005/8/layout/pyramid2#2"/>
    <dgm:cxn modelId="{B6A1008A-A2EE-4568-A459-2C2C91B6C6DC}" type="presOf" srcId="{5220E22F-AEE5-4357-82B0-9D6946D327B0}" destId="{20409C81-2BB5-4B35-B940-A2C387BF5386}" srcOrd="0" destOrd="0" presId="urn:microsoft.com/office/officeart/2005/8/layout/pyramid2#2"/>
    <dgm:cxn modelId="{F1F318EA-EF53-42DC-8195-5ACD79FA6AC3}" type="presOf" srcId="{00EE83C5-2108-481F-8055-A10455EDAFB3}" destId="{C7C1BA9A-A9EC-4999-A53A-0A1C21CDEE48}" srcOrd="0" destOrd="0" presId="urn:microsoft.com/office/officeart/2005/8/layout/pyramid2#2"/>
    <dgm:cxn modelId="{17813BBC-B6DB-4136-896C-E9F9045893BF}" type="presParOf" srcId="{136971C9-6AA8-49E5-ABED-3B41DCA52647}" destId="{9B658A81-D67F-4E39-AEC3-C959E9C2C97B}" srcOrd="0" destOrd="0" presId="urn:microsoft.com/office/officeart/2005/8/layout/pyramid2#2"/>
    <dgm:cxn modelId="{63F6B386-67DC-403E-A1B6-0F0DAAF885F2}" type="presParOf" srcId="{136971C9-6AA8-49E5-ABED-3B41DCA52647}" destId="{EF971264-5C5E-4704-A62F-3802F14C6F03}" srcOrd="1" destOrd="0" presId="urn:microsoft.com/office/officeart/2005/8/layout/pyramid2#2"/>
    <dgm:cxn modelId="{0A8C731A-C9C1-458B-812C-6AF7E5C6C91D}" type="presParOf" srcId="{EF971264-5C5E-4704-A62F-3802F14C6F03}" destId="{72E13146-C692-49BF-91AD-C262FE3C3EC6}" srcOrd="0" destOrd="0" presId="urn:microsoft.com/office/officeart/2005/8/layout/pyramid2#2"/>
    <dgm:cxn modelId="{A2306F50-69C4-4C77-BBCD-D461D340E04A}" type="presParOf" srcId="{EF971264-5C5E-4704-A62F-3802F14C6F03}" destId="{2289ED6D-8281-45B2-9E94-A12E5CE58990}" srcOrd="1" destOrd="0" presId="urn:microsoft.com/office/officeart/2005/8/layout/pyramid2#2"/>
    <dgm:cxn modelId="{479EECC1-5D74-4FE2-B090-2E7AC8AB04BC}" type="presParOf" srcId="{EF971264-5C5E-4704-A62F-3802F14C6F03}" destId="{C7C1BA9A-A9EC-4999-A53A-0A1C21CDEE48}" srcOrd="2" destOrd="0" presId="urn:microsoft.com/office/officeart/2005/8/layout/pyramid2#2"/>
    <dgm:cxn modelId="{95FB71A4-D709-46ED-B35A-853A3F1CC901}" type="presParOf" srcId="{EF971264-5C5E-4704-A62F-3802F14C6F03}" destId="{183A2587-501D-4E8E-99D5-FF668AC56557}" srcOrd="3" destOrd="0" presId="urn:microsoft.com/office/officeart/2005/8/layout/pyramid2#2"/>
    <dgm:cxn modelId="{8819C7DB-6D64-4871-8110-38135EBBDD5F}" type="presParOf" srcId="{EF971264-5C5E-4704-A62F-3802F14C6F03}" destId="{20409C81-2BB5-4B35-B940-A2C387BF5386}" srcOrd="4" destOrd="0" presId="urn:microsoft.com/office/officeart/2005/8/layout/pyramid2#2"/>
    <dgm:cxn modelId="{1AA29952-32E3-4E67-AD77-56CD92E845F2}" type="presParOf" srcId="{EF971264-5C5E-4704-A62F-3802F14C6F03}" destId="{8E52DD6A-E893-42F1-A4DA-FBACBF4A1C8C}" srcOrd="5" destOrd="0" presId="urn:microsoft.com/office/officeart/2005/8/layout/pyramid2#2"/>
    <dgm:cxn modelId="{7307005F-1BEE-406C-AC82-EAF07CB5F18B}" type="presParOf" srcId="{EF971264-5C5E-4704-A62F-3802F14C6F03}" destId="{9DF17911-9DBD-4704-A971-23A8B8090122}" srcOrd="6" destOrd="0" presId="urn:microsoft.com/office/officeart/2005/8/layout/pyramid2#2"/>
    <dgm:cxn modelId="{AE86771A-23E0-4DCA-B726-1596CF8C0096}" type="presParOf" srcId="{EF971264-5C5E-4704-A62F-3802F14C6F03}" destId="{C880AE0F-9815-487F-9EF8-4BA65EC62619}" srcOrd="7" destOrd="0" presId="urn:microsoft.com/office/officeart/2005/8/layout/pyramid2#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DD5010-6EC7-43CB-958F-205B5310D10D}">
      <dsp:nvSpPr>
        <dsp:cNvPr id="0" name=""/>
        <dsp:cNvSpPr/>
      </dsp:nvSpPr>
      <dsp:spPr>
        <a:xfrm>
          <a:off x="0" y="545217"/>
          <a:ext cx="3303639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35844B-F9AE-4394-8AA9-2E9913063497}">
      <dsp:nvSpPr>
        <dsp:cNvPr id="0" name=""/>
        <dsp:cNvSpPr/>
      </dsp:nvSpPr>
      <dsp:spPr>
        <a:xfrm>
          <a:off x="165181" y="58137"/>
          <a:ext cx="2312547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409" tIns="0" rIns="87409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/>
            <a:t>Управление системой научно-методического сопровождения педагогических работников</a:t>
          </a:r>
        </a:p>
      </dsp:txBody>
      <dsp:txXfrm>
        <a:off x="212736" y="105692"/>
        <a:ext cx="2217437" cy="879050"/>
      </dsp:txXfrm>
    </dsp:sp>
    <dsp:sp modelId="{21703AB2-A85D-473C-A737-3E1855378AC2}">
      <dsp:nvSpPr>
        <dsp:cNvPr id="0" name=""/>
        <dsp:cNvSpPr/>
      </dsp:nvSpPr>
      <dsp:spPr>
        <a:xfrm>
          <a:off x="0" y="2042097"/>
          <a:ext cx="3303639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B25EC6-65FA-44ED-BE2D-1675A92FF018}">
      <dsp:nvSpPr>
        <dsp:cNvPr id="0" name=""/>
        <dsp:cNvSpPr/>
      </dsp:nvSpPr>
      <dsp:spPr>
        <a:xfrm>
          <a:off x="165181" y="1555017"/>
          <a:ext cx="2312547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409" tIns="0" rIns="87409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/>
            <a:t>Непрерывное повышение профессионального мастерства педагогических работников</a:t>
          </a:r>
        </a:p>
      </dsp:txBody>
      <dsp:txXfrm>
        <a:off x="212736" y="1602572"/>
        <a:ext cx="2217437" cy="879050"/>
      </dsp:txXfrm>
    </dsp:sp>
    <dsp:sp modelId="{AAA52F53-66D6-45EF-A4C3-78072B9EF4DF}">
      <dsp:nvSpPr>
        <dsp:cNvPr id="0" name=""/>
        <dsp:cNvSpPr/>
      </dsp:nvSpPr>
      <dsp:spPr>
        <a:xfrm>
          <a:off x="0" y="3764504"/>
          <a:ext cx="3303639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E15332-E121-4492-9900-DB49977E8E24}">
      <dsp:nvSpPr>
        <dsp:cNvPr id="0" name=""/>
        <dsp:cNvSpPr/>
      </dsp:nvSpPr>
      <dsp:spPr>
        <a:xfrm>
          <a:off x="165181" y="3051897"/>
          <a:ext cx="2475998" cy="1199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409" tIns="0" rIns="87409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/>
            <a:t>Содержательно-методическое обеспечение непрерывного профессионального (педагогического) образования</a:t>
          </a:r>
        </a:p>
      </dsp:txBody>
      <dsp:txXfrm>
        <a:off x="223745" y="3110461"/>
        <a:ext cx="2358870" cy="1082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C1C785-CA7C-49D3-B35D-20EFC7DC0C1E}">
      <dsp:nvSpPr>
        <dsp:cNvPr id="0" name=""/>
        <dsp:cNvSpPr/>
      </dsp:nvSpPr>
      <dsp:spPr bwMode="white">
        <a:xfrm>
          <a:off x="2359721" y="51245"/>
          <a:ext cx="1469547" cy="664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>
              <a:solidFill>
                <a:schemeClr val="bg1"/>
              </a:solidFill>
            </a:rPr>
            <a:t>Обновлены диагностические модули АС «Траектория», январь 2026</a:t>
          </a:r>
        </a:p>
      </dsp:txBody>
      <dsp:txXfrm>
        <a:off x="2359721" y="51245"/>
        <a:ext cx="1469547" cy="664653"/>
      </dsp:txXfrm>
    </dsp:sp>
    <dsp:sp modelId="{33CD8082-CAF5-44A5-B061-F21BB6D79281}">
      <dsp:nvSpPr>
        <dsp:cNvPr id="0" name=""/>
        <dsp:cNvSpPr/>
      </dsp:nvSpPr>
      <dsp:spPr bwMode="white">
        <a:xfrm>
          <a:off x="536047" y="69642"/>
          <a:ext cx="658006" cy="66465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</dsp:sp>
    <dsp:sp modelId="{0C05BDDB-1917-4E8D-856E-2511623C5211}">
      <dsp:nvSpPr>
        <dsp:cNvPr id="0" name=""/>
        <dsp:cNvSpPr/>
      </dsp:nvSpPr>
      <dsp:spPr bwMode="white">
        <a:xfrm>
          <a:off x="1213431" y="812113"/>
          <a:ext cx="1469547" cy="664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>
              <a:solidFill>
                <a:schemeClr val="bg1"/>
              </a:solidFill>
            </a:rPr>
            <a:t>Разработаны проекты документов, регламентирующих функционирование деятельности РС НМС, февраль 2026</a:t>
          </a:r>
        </a:p>
      </dsp:txBody>
      <dsp:txXfrm>
        <a:off x="1213431" y="812113"/>
        <a:ext cx="1469547" cy="664653"/>
      </dsp:txXfrm>
    </dsp:sp>
    <dsp:sp modelId="{2942A2D9-64C6-4D44-AB16-921BE6D73616}">
      <dsp:nvSpPr>
        <dsp:cNvPr id="0" name=""/>
        <dsp:cNvSpPr/>
      </dsp:nvSpPr>
      <dsp:spPr bwMode="white">
        <a:xfrm>
          <a:off x="3997775" y="913181"/>
          <a:ext cx="658006" cy="66465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</dsp:sp>
    <dsp:sp modelId="{793D1569-2274-4C06-BCAD-90BE1E3BE57B}">
      <dsp:nvSpPr>
        <dsp:cNvPr id="0" name=""/>
        <dsp:cNvSpPr/>
      </dsp:nvSpPr>
      <dsp:spPr bwMode="white">
        <a:xfrm>
          <a:off x="2266839" y="1532722"/>
          <a:ext cx="1469547" cy="664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>
              <a:solidFill>
                <a:schemeClr val="bg1"/>
              </a:solidFill>
            </a:rPr>
            <a:t>Старт программы «Лаборатория роста», февраль 2026</a:t>
          </a:r>
        </a:p>
      </dsp:txBody>
      <dsp:txXfrm>
        <a:off x="2266839" y="1532722"/>
        <a:ext cx="1469547" cy="664653"/>
      </dsp:txXfrm>
    </dsp:sp>
    <dsp:sp modelId="{2E9A1EF4-F66F-4E41-B3C4-7CB58072B835}">
      <dsp:nvSpPr>
        <dsp:cNvPr id="0" name=""/>
        <dsp:cNvSpPr/>
      </dsp:nvSpPr>
      <dsp:spPr bwMode="white">
        <a:xfrm>
          <a:off x="513714" y="1573113"/>
          <a:ext cx="658006" cy="66465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</dsp:sp>
    <dsp:sp modelId="{C990E790-D7BC-4D22-81BB-9D34B10C0440}">
      <dsp:nvSpPr>
        <dsp:cNvPr id="0" name=""/>
        <dsp:cNvSpPr/>
      </dsp:nvSpPr>
      <dsp:spPr bwMode="white">
        <a:xfrm>
          <a:off x="1214196" y="2275133"/>
          <a:ext cx="1469547" cy="664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>
              <a:solidFill>
                <a:schemeClr val="bg1"/>
              </a:solidFill>
            </a:rPr>
            <a:t>Актуализировано содержание трёхсторонних соглашений с ОМСУ, март 2026</a:t>
          </a:r>
        </a:p>
      </dsp:txBody>
      <dsp:txXfrm>
        <a:off x="1214196" y="2275133"/>
        <a:ext cx="1469547" cy="664653"/>
      </dsp:txXfrm>
    </dsp:sp>
    <dsp:sp modelId="{09B98556-69EB-43B9-81CF-C3F4D3D04013}">
      <dsp:nvSpPr>
        <dsp:cNvPr id="0" name=""/>
        <dsp:cNvSpPr/>
      </dsp:nvSpPr>
      <dsp:spPr bwMode="white">
        <a:xfrm>
          <a:off x="3944633" y="2300662"/>
          <a:ext cx="658006" cy="66465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</dsp:sp>
    <dsp:sp modelId="{C7005694-FA1A-4418-AEFA-BE55B6118BAE}">
      <dsp:nvSpPr>
        <dsp:cNvPr id="0" name=""/>
        <dsp:cNvSpPr/>
      </dsp:nvSpPr>
      <dsp:spPr bwMode="white">
        <a:xfrm>
          <a:off x="2298968" y="3019464"/>
          <a:ext cx="1469547" cy="664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>
              <a:solidFill>
                <a:schemeClr val="bg1"/>
              </a:solidFill>
            </a:rPr>
            <a:t>Старт проекта «Нет Дефицитов» (в ВК - сообществе)</a:t>
          </a:r>
        </a:p>
      </dsp:txBody>
      <dsp:txXfrm>
        <a:off x="2298968" y="3019464"/>
        <a:ext cx="1469547" cy="664653"/>
      </dsp:txXfrm>
    </dsp:sp>
    <dsp:sp modelId="{8481994B-B8AB-4149-B837-292B8A4F0F94}">
      <dsp:nvSpPr>
        <dsp:cNvPr id="0" name=""/>
        <dsp:cNvSpPr/>
      </dsp:nvSpPr>
      <dsp:spPr bwMode="white">
        <a:xfrm>
          <a:off x="513714" y="3098146"/>
          <a:ext cx="658006" cy="66465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</dsp:sp>
    <dsp:sp modelId="{7F832AA2-1D94-4D85-A9B7-44D212BEE669}">
      <dsp:nvSpPr>
        <dsp:cNvPr id="0" name=""/>
        <dsp:cNvSpPr/>
      </dsp:nvSpPr>
      <dsp:spPr bwMode="white">
        <a:xfrm>
          <a:off x="1216153" y="3739047"/>
          <a:ext cx="1469547" cy="6646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14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rPr>
            <a:t>Реализация проекта методической поддержки учителей со средним и высоким уровнем профессиональных дефицитов «Урок от А до Я»</a:t>
          </a:r>
          <a:endParaRPr lang="ru-RU" sz="1400" b="0" kern="1200" dirty="0">
            <a:solidFill>
              <a:schemeClr val="bg1"/>
            </a:solidFill>
          </a:endParaRPr>
        </a:p>
      </dsp:txBody>
      <dsp:txXfrm>
        <a:off x="1216153" y="3739047"/>
        <a:ext cx="1469547" cy="664653"/>
      </dsp:txXfrm>
    </dsp:sp>
    <dsp:sp modelId="{DA7F5592-E1B9-4A18-8731-4480C9D817DD}">
      <dsp:nvSpPr>
        <dsp:cNvPr id="0" name=""/>
        <dsp:cNvSpPr/>
      </dsp:nvSpPr>
      <dsp:spPr bwMode="white">
        <a:xfrm>
          <a:off x="3938428" y="3843328"/>
          <a:ext cx="658006" cy="664653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658A81-D67F-4E39-AEC3-C959E9C2C97B}">
      <dsp:nvSpPr>
        <dsp:cNvPr id="0" name=""/>
        <dsp:cNvSpPr/>
      </dsp:nvSpPr>
      <dsp:spPr bwMode="white">
        <a:xfrm>
          <a:off x="563431" y="0"/>
          <a:ext cx="3756207" cy="453625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</dsp:sp>
    <dsp:sp modelId="{72E13146-C692-49BF-91AD-C262FE3C3EC6}">
      <dsp:nvSpPr>
        <dsp:cNvPr id="0" name=""/>
        <dsp:cNvSpPr/>
      </dsp:nvSpPr>
      <dsp:spPr bwMode="white">
        <a:xfrm>
          <a:off x="1878103" y="453626"/>
          <a:ext cx="2441535" cy="8064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chemeClr val="dk1"/>
              </a:solidFill>
            </a:rPr>
            <a:t>Создание регионального единого календаря образовательных и методических событий (БГПУ, </a:t>
          </a:r>
          <a:r>
            <a:rPr lang="ru-RU" sz="3600" kern="1200" dirty="0" err="1">
              <a:solidFill>
                <a:schemeClr val="dk1"/>
              </a:solidFill>
            </a:rPr>
            <a:t>АмГУ</a:t>
          </a:r>
          <a:r>
            <a:rPr lang="ru-RU" sz="3600" kern="1200" dirty="0">
              <a:solidFill>
                <a:schemeClr val="dk1"/>
              </a:solidFill>
            </a:rPr>
            <a:t>, </a:t>
          </a:r>
          <a:r>
            <a:rPr lang="ru-RU" sz="3600" kern="1200" dirty="0" err="1">
              <a:solidFill>
                <a:schemeClr val="dk1"/>
              </a:solidFill>
            </a:rPr>
            <a:t>ДальГАУ</a:t>
          </a:r>
          <a:r>
            <a:rPr lang="ru-RU" sz="3600" kern="1200" dirty="0">
              <a:solidFill>
                <a:schemeClr val="dk1"/>
              </a:solidFill>
            </a:rPr>
            <a:t>, АГМА, АПК)  </a:t>
          </a:r>
        </a:p>
      </dsp:txBody>
      <dsp:txXfrm>
        <a:off x="1878103" y="453626"/>
        <a:ext cx="2441535" cy="806445"/>
      </dsp:txXfrm>
    </dsp:sp>
    <dsp:sp modelId="{C7C1BA9A-A9EC-4999-A53A-0A1C21CDEE48}">
      <dsp:nvSpPr>
        <dsp:cNvPr id="0" name=""/>
        <dsp:cNvSpPr/>
      </dsp:nvSpPr>
      <dsp:spPr bwMode="white">
        <a:xfrm>
          <a:off x="1878103" y="1360877"/>
          <a:ext cx="2441535" cy="8064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chemeClr val="dk1"/>
              </a:solidFill>
            </a:rPr>
            <a:t>Обучение школьных команд по ДПП на основе результатов инновационной деятельности</a:t>
          </a:r>
        </a:p>
      </dsp:txBody>
      <dsp:txXfrm>
        <a:off x="1878103" y="1360877"/>
        <a:ext cx="2441535" cy="806445"/>
      </dsp:txXfrm>
    </dsp:sp>
    <dsp:sp modelId="{20409C81-2BB5-4B35-B940-A2C387BF5386}">
      <dsp:nvSpPr>
        <dsp:cNvPr id="0" name=""/>
        <dsp:cNvSpPr/>
      </dsp:nvSpPr>
      <dsp:spPr bwMode="white">
        <a:xfrm>
          <a:off x="1878103" y="2268128"/>
          <a:ext cx="2441535" cy="8064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chemeClr val="dk1"/>
              </a:solidFill>
            </a:rPr>
            <a:t>Стратегические и проектные сессии для ММС, РМА на основе адресных рекомендаций</a:t>
          </a:r>
        </a:p>
      </dsp:txBody>
      <dsp:txXfrm>
        <a:off x="1878103" y="2268128"/>
        <a:ext cx="2441535" cy="806445"/>
      </dsp:txXfrm>
    </dsp:sp>
    <dsp:sp modelId="{9DF17911-9DBD-4704-A971-23A8B8090122}">
      <dsp:nvSpPr>
        <dsp:cNvPr id="0" name=""/>
        <dsp:cNvSpPr/>
      </dsp:nvSpPr>
      <dsp:spPr bwMode="white">
        <a:xfrm>
          <a:off x="1878103" y="3175379"/>
          <a:ext cx="2441535" cy="80644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chemeClr val="dk1"/>
              </a:solidFill>
            </a:rPr>
            <a:t>Реализация практики «День Института в образовательном округе»</a:t>
          </a:r>
        </a:p>
      </dsp:txBody>
      <dsp:txXfrm>
        <a:off x="1878103" y="3175379"/>
        <a:ext cx="2441535" cy="806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2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PictureBlocks#2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#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415BDC-70F1-45A7-9F23-8161ADD61C6B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9E94F-7B18-485F-91DC-2DDB0C83702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13"/>
          </p:nvPr>
        </p:nvSpPr>
        <p:spPr>
          <a:xfrm>
            <a:off x="-577850" y="-647700"/>
            <a:ext cx="13373100" cy="800946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603250" y="3562350"/>
            <a:ext cx="10985500" cy="2324100"/>
          </a:xfrm>
          <a:prstGeom prst="rect">
            <a:avLst/>
          </a:prstGeom>
        </p:spPr>
        <p:txBody>
          <a:bodyPr anchor="b"/>
          <a:lstStyle>
            <a:lvl1pPr>
              <a:defRPr sz="5800" spc="-116"/>
            </a:lvl1pPr>
          </a:lstStyle>
          <a:p>
            <a:r>
              <a:t>Заголовок презентации</a:t>
            </a:r>
          </a:p>
        </p:txBody>
      </p:sp>
      <p:sp>
        <p:nvSpPr>
          <p:cNvPr id="23" name="Автор и дата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603845" y="553069"/>
            <a:ext cx="10984311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1800" b="1"/>
            </a:lvl1pPr>
          </a:lstStyle>
          <a:p>
            <a:r>
              <a:t>Автор и дата</a:t>
            </a:r>
          </a:p>
        </p:txBody>
      </p:sp>
      <p:sp>
        <p:nvSpPr>
          <p:cNvPr id="2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0" y="5804955"/>
            <a:ext cx="10985500" cy="558476"/>
          </a:xfrm>
          <a:prstGeom prst="rect">
            <a:avLst/>
          </a:prstGeom>
        </p:spPr>
        <p:txBody>
          <a:bodyPr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1pPr>
            <a:lvl2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2pPr>
            <a:lvl3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3pPr>
            <a:lvl4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4pPr>
            <a:lvl5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D4722-432A-44A9-9712-AEC47A46C292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0EBEB-246D-487A-A119-7371BA9E597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&#1082;&#1086;&#1084;&#1087;&#1077;&#1090;&#1077;&#1085;&#1094;&#1080;&#1080;.&#1072;&#1084;&#1091;&#1088;-&#1080;&#1088;&#1086;.&#1088;&#1092;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image" Target="../media/image34.png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7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cnppm_28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s://&#1094;&#1085;&#1087;&#1087;&#1084;.&#1072;&#1084;&#1091;&#1088;-&#1080;&#1088;&#1086;.&#1088;&#1092;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47.png"/><Relationship Id="rId4" Type="http://schemas.openxmlformats.org/officeDocument/2006/relationships/image" Target="../media/image1.png"/><Relationship Id="rId9" Type="http://schemas.openxmlformats.org/officeDocument/2006/relationships/hyperlink" Target="mailto:cnppmpr.amur@yandex.r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095039" y="2879552"/>
            <a:ext cx="3096961" cy="1778346"/>
          </a:xfrm>
          <a:prstGeom prst="rect">
            <a:avLst/>
          </a:prstGeom>
          <a:solidFill>
            <a:srgbClr val="F3665D"/>
          </a:solidFill>
          <a:ln>
            <a:solidFill>
              <a:srgbClr val="F366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9548780" y="3129943"/>
            <a:ext cx="1227170" cy="1277562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шеврон 9"/>
          <p:cNvSpPr/>
          <p:nvPr/>
        </p:nvSpPr>
        <p:spPr>
          <a:xfrm>
            <a:off x="9925422" y="3462461"/>
            <a:ext cx="613586" cy="673624"/>
          </a:xfrm>
          <a:prstGeom prst="chevron">
            <a:avLst>
              <a:gd name="adj" fmla="val 78354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03631" y="3265504"/>
            <a:ext cx="57850" cy="1006440"/>
          </a:xfrm>
          <a:prstGeom prst="rect">
            <a:avLst/>
          </a:prstGeom>
          <a:solidFill>
            <a:srgbClr val="F3665D"/>
          </a:solidFill>
          <a:ln>
            <a:solidFill>
              <a:srgbClr val="F366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2"/>
          <a:stretch>
            <a:fillRect/>
          </a:stretch>
        </p:blipFill>
        <p:spPr>
          <a:xfrm>
            <a:off x="3917769" y="270820"/>
            <a:ext cx="2158920" cy="817920"/>
          </a:xfrm>
          <a:prstGeom prst="rect">
            <a:avLst/>
          </a:prstGeom>
          <a:ln w="0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1387408" y="2494339"/>
            <a:ext cx="77076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</a:rPr>
              <a:t>Методическое сопровождение педагогических кадров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319597" y="129818"/>
            <a:ext cx="2067482" cy="121718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 flipH="1">
            <a:off x="6206729" y="270821"/>
            <a:ext cx="45719" cy="85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2544" y="1397339"/>
            <a:ext cx="732956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b="1" dirty="0">
                <a:solidFill>
                  <a:srgbClr val="C00000"/>
                </a:solidFill>
                <a:uFillTx/>
                <a:latin typeface="Calibri" panose="020F0502020204030204" pitchFamily="34" charset="0"/>
                <a:cs typeface="Arial" panose="020B0604020202020204" pitchFamily="34" charset="0"/>
              </a:rPr>
              <a:t>ПРИНЦИПЫ ПОСТРОЕНИЯ </a:t>
            </a:r>
            <a:br>
              <a:rPr lang="ru-RU" sz="2800" b="1" dirty="0">
                <a:solidFill>
                  <a:srgbClr val="C00000"/>
                </a:solidFill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C00000"/>
                </a:solidFill>
                <a:uFillTx/>
                <a:latin typeface="Calibri" panose="020F0502020204030204" pitchFamily="34" charset="0"/>
                <a:cs typeface="Arial" panose="020B0604020202020204" pitchFamily="34" charset="0"/>
              </a:rPr>
              <a:t>ВЕРТИКАЛЬНО ИНТЕГРИРОВАННОЙ СИСТЕМЫ МЕТОДИЧЕСКОГО СОПРОВОЖДЕНИЯ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1487" y="3152337"/>
            <a:ext cx="5571623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680" indent="-360680" algn="l">
              <a:buFont typeface="Wingdings" panose="05000000000000000000" pitchFamily="2" charset="2"/>
              <a:buChar char="ü"/>
            </a:pPr>
            <a:r>
              <a:rPr lang="ru-RU" sz="2400" i="0" dirty="0">
                <a:solidFill>
                  <a:srgbClr val="0F1115"/>
                </a:solidFill>
                <a:effectLst/>
                <a:uFillTx/>
                <a:latin typeface="Calibri" panose="020F0502020204030204" pitchFamily="34" charset="0"/>
              </a:rPr>
              <a:t>Принцип единых целей («Вертикаль смыслов»).</a:t>
            </a:r>
          </a:p>
          <a:p>
            <a:pPr marL="360680" indent="-360680" algn="l">
              <a:buFont typeface="Wingdings" panose="05000000000000000000" pitchFamily="2" charset="2"/>
              <a:buChar char="ü"/>
            </a:pPr>
            <a:r>
              <a:rPr lang="ru-RU" sz="2400" i="0" dirty="0">
                <a:solidFill>
                  <a:srgbClr val="0F1115"/>
                </a:solidFill>
                <a:effectLst/>
                <a:uFillTx/>
                <a:latin typeface="Calibri" panose="020F0502020204030204" pitchFamily="34" charset="0"/>
              </a:rPr>
              <a:t>Принцип адресности и дифференциации.</a:t>
            </a:r>
            <a:endParaRPr lang="ru-RU" sz="2400" dirty="0">
              <a:solidFill>
                <a:srgbClr val="0F1115"/>
              </a:solidFill>
              <a:uFillTx/>
              <a:latin typeface="Calibri" panose="020F0502020204030204" pitchFamily="34" charset="0"/>
            </a:endParaRPr>
          </a:p>
          <a:p>
            <a:pPr marL="360680" indent="-360680" algn="l">
              <a:buFont typeface="Wingdings" panose="05000000000000000000" pitchFamily="2" charset="2"/>
              <a:buChar char="ü"/>
            </a:pPr>
            <a:r>
              <a:rPr lang="ru-RU" sz="2400" i="0" dirty="0">
                <a:solidFill>
                  <a:srgbClr val="0F1115"/>
                </a:solidFill>
                <a:effectLst/>
                <a:uFillTx/>
                <a:latin typeface="Calibri" panose="020F0502020204030204" pitchFamily="34" charset="0"/>
              </a:rPr>
              <a:t>Принцип преемственности.</a:t>
            </a:r>
            <a:endParaRPr lang="ru-RU" sz="2400" dirty="0">
              <a:solidFill>
                <a:srgbClr val="0F1115"/>
              </a:solidFill>
              <a:uFillTx/>
              <a:latin typeface="Calibri" panose="020F0502020204030204" pitchFamily="34" charset="0"/>
            </a:endParaRPr>
          </a:p>
          <a:p>
            <a:pPr marL="360680" indent="-360680" algn="l">
              <a:buFont typeface="Wingdings" panose="05000000000000000000" pitchFamily="2" charset="2"/>
              <a:buChar char="ü"/>
            </a:pPr>
            <a:r>
              <a:rPr lang="ru-RU" sz="2400" i="0" dirty="0">
                <a:solidFill>
                  <a:srgbClr val="0F1115"/>
                </a:solidFill>
                <a:effectLst/>
                <a:uFillTx/>
                <a:latin typeface="Calibri" panose="020F0502020204030204" pitchFamily="34" charset="0"/>
              </a:rPr>
              <a:t>Принцип субъектности.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6234" y="2297042"/>
            <a:ext cx="5071112" cy="434666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83301" y="1357275"/>
            <a:ext cx="10825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Akrobat SemiBold"/>
              </a:rPr>
              <a:t>Цель </a:t>
            </a:r>
            <a:r>
              <a:rPr lang="ru-RU" sz="3600" b="1" dirty="0">
                <a:solidFill>
                  <a:srgbClr val="C00000"/>
                </a:solidFill>
              </a:rPr>
              <a:t>методического сопровождения </a:t>
            </a:r>
            <a:endParaRPr lang="ru-RU" sz="36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301" y="2133222"/>
            <a:ext cx="10748656" cy="2062103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prstClr val="black"/>
                </a:solidFill>
              </a:rPr>
              <a:t>Формирование системы профессионального развития  педагогических работников, совершенствования методик обучения и воспитания на основе выявленных профессиональных потребностей и дефицитов педагогов. 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3302" y="4416724"/>
            <a:ext cx="10748655" cy="1754326"/>
          </a:xfrm>
          <a:prstGeom prst="rect">
            <a:avLst/>
          </a:prstGeom>
          <a:ln w="28575">
            <a:solidFill>
              <a:srgbClr val="002060"/>
            </a:solidFill>
            <a:prstDash val="lgDash"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Вертикально интегрированная система методического сопровождения = глобальная «сборка» всех методических структур, элементов в единую систему и настройка их реального взаимодействия. 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АДРЕСНОЕ научно-методическое сопровождение учителя.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Формирование единого подхода к организации деятельности методических служб на региональном, муниципальном уровнях и </a:t>
            </a:r>
            <a:r>
              <a:rPr lang="ru-RU" b="1" u="sng" dirty="0">
                <a:solidFill>
                  <a:srgbClr val="C00000"/>
                </a:solidFill>
              </a:rPr>
              <a:t>в образовательных организациях.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Развитие методического актива, кадрового резерва методистов. </a:t>
            </a: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33011" y="1185836"/>
            <a:ext cx="108253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>
                <a:solidFill>
                  <a:srgbClr val="C00000"/>
                </a:solidFill>
                <a:latin typeface="Akrobat SemiBold"/>
              </a:rPr>
              <a:t>Проблематизация</a:t>
            </a:r>
            <a:endParaRPr lang="ru-RU" sz="44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8566" y="2107666"/>
            <a:ext cx="5588103" cy="378565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sz="4000" b="1" dirty="0">
                <a:solidFill>
                  <a:srgbClr val="002060"/>
                </a:solidFill>
              </a:rPr>
              <a:t>Почему 70% учителей, прошедших КПК, не применяют новые подходы на уроке? 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sz="4000" b="1" dirty="0">
                <a:solidFill>
                  <a:srgbClr val="002060"/>
                </a:solidFill>
              </a:rPr>
              <a:t>К каким последствиям это приводит?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2013" y="2107666"/>
            <a:ext cx="5678479" cy="378565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07747" y="1093500"/>
            <a:ext cx="108253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Планирование </a:t>
            </a:r>
            <a:r>
              <a:rPr lang="ru-RU" sz="4000" b="1" u="sng" dirty="0">
                <a:solidFill>
                  <a:srgbClr val="C00000"/>
                </a:solidFill>
              </a:rPr>
              <a:t>адресной</a:t>
            </a:r>
            <a:r>
              <a:rPr lang="ru-RU" sz="2400" b="1" dirty="0">
                <a:solidFill>
                  <a:srgbClr val="C00000"/>
                </a:solidFill>
              </a:rPr>
              <a:t> переподготовки и повышения квалификации педагогических работников в образовательной организации на основе выявленных профессиональных дефицитов</a:t>
            </a:r>
            <a:endParaRPr lang="ru-RU" sz="24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66540" y="2457711"/>
            <a:ext cx="8229600" cy="56207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Навигация на сайте </a:t>
            </a:r>
            <a:r>
              <a:rPr lang="ru-RU" sz="3200" b="1" dirty="0" err="1">
                <a:solidFill>
                  <a:srgbClr val="002060"/>
                </a:solidFill>
              </a:rPr>
              <a:t>АмИРО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747" y="3336230"/>
            <a:ext cx="6506273" cy="31134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2335" t="9434" b="7925"/>
          <a:stretch>
            <a:fillRect/>
          </a:stretch>
        </p:blipFill>
        <p:spPr>
          <a:xfrm>
            <a:off x="5060812" y="3019785"/>
            <a:ext cx="6900888" cy="328463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07747" y="1126442"/>
            <a:ext cx="11262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Диагностика профессиональных компетенций педагогических работников </a:t>
            </a:r>
            <a:endParaRPr lang="ru-RU" sz="32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033789" y="2236602"/>
            <a:ext cx="4224012" cy="4212123"/>
          </a:xfrm>
          <a:ln w="38100">
            <a:solidFill>
              <a:srgbClr val="002060"/>
            </a:solidFill>
          </a:ln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Распоряжение </a:t>
            </a:r>
            <a:r>
              <a:rPr lang="ru-RU" sz="2000" b="1" dirty="0" err="1">
                <a:solidFill>
                  <a:srgbClr val="002060"/>
                </a:solidFill>
              </a:rPr>
              <a:t>Минпросвещения</a:t>
            </a:r>
            <a:r>
              <a:rPr lang="ru-RU" sz="2000" b="1" dirty="0">
                <a:solidFill>
                  <a:srgbClr val="002060"/>
                </a:solidFill>
              </a:rPr>
              <a:t> России от 27.08.2021 № Р-201 «Об утверждении методических рекомендаций по порядку и формам диагностики профессиональных дефицитов педагогических работников и управленческих кадров образовательных организаций с возможностью получения индивидуального плана».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012897" y="1962777"/>
            <a:ext cx="5766107" cy="4524315"/>
          </a:xfrm>
          <a:prstGeom prst="rect">
            <a:avLst/>
          </a:prstGeom>
          <a:ln w="28575">
            <a:solidFill>
              <a:srgbClr val="002060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Направления диагностики профессиональных дефицитов педагогических работников </a:t>
            </a:r>
            <a:r>
              <a:rPr lang="ru-RU" sz="2400" dirty="0"/>
              <a:t>обусловлены нормативно закрепленным перечнем профессиональных компетенций: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предметных,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методических,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психолого-педагогических,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 коммуникативных компетенций, которые связаны с трудовыми функциями профессионального </a:t>
            </a:r>
            <a:r>
              <a:rPr lang="ru-RU" sz="2400" u="sng" dirty="0"/>
              <a:t>стандарта</a:t>
            </a:r>
            <a:r>
              <a:rPr lang="ru-RU" sz="2400" dirty="0"/>
              <a:t> »Педагог».</a:t>
            </a:r>
          </a:p>
          <a:p>
            <a:endParaRPr lang="ru-RU" sz="2400" dirty="0"/>
          </a:p>
        </p:txBody>
      </p:sp>
      <p:sp>
        <p:nvSpPr>
          <p:cNvPr id="2" name="Стрелка: вправо 1"/>
          <p:cNvSpPr/>
          <p:nvPr/>
        </p:nvSpPr>
        <p:spPr>
          <a:xfrm>
            <a:off x="5324792" y="3921369"/>
            <a:ext cx="614420" cy="474785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07747" y="1126442"/>
            <a:ext cx="112629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Формы диагностики профессиональных дефицитов</a:t>
            </a:r>
            <a:endParaRPr lang="ru-RU" sz="32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>
            <a:off x="663454" y="1885893"/>
            <a:ext cx="10907223" cy="1929969"/>
          </a:xfrm>
          <a:ln w="28575">
            <a:solidFill>
              <a:srgbClr val="002060"/>
            </a:solidFill>
            <a:prstDash val="lgDash"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 диагностика профессиональных дефицитов на основании стандартизированных оценочных процедур;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самодиагностика профессиональных дефицитов на основании рефлексии профессиональной деятельности;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диагностика профессиональных дефицитов на основании результатов профессиональной деятельности;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2060"/>
                </a:solidFill>
              </a:rPr>
              <a:t>диагностика профессиональных дефицитов на основании экспертной оценки практической (предметно-методической/управленческой) деятельности.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800" dirty="0">
              <a:solidFill>
                <a:srgbClr val="002060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663454" y="3921369"/>
          <a:ext cx="10907223" cy="2912264"/>
        </p:xfrm>
        <a:graphic>
          <a:graphicData uri="http://schemas.openxmlformats.org/drawingml/2006/table">
            <a:tbl>
              <a:tblPr/>
              <a:tblGrid>
                <a:gridCol w="3635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7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37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576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Результативность диагностики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60C8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07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C8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C4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/>
                        <a:t>Дефицитарный</a:t>
                      </a:r>
                      <a:r>
                        <a:rPr lang="ru-RU" sz="1600" b="1" dirty="0"/>
                        <a:t> уровень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3007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A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07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Рекомендации по способам восполнения предметных дефицитов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E0A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0A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0A1C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00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5763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менее 60%</a:t>
                      </a:r>
                    </a:p>
                    <a:p>
                      <a:pPr algn="l"/>
                      <a:r>
                        <a:rPr lang="ru-RU" sz="1600" dirty="0"/>
                        <a:t>выполнения диагностических заданий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00C4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C4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C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Высокий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0020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0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Профессиональное развитие по технологии индивидуального плана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F00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0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004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048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0369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61 - 80%</a:t>
                      </a:r>
                    </a:p>
                    <a:p>
                      <a:pPr algn="l"/>
                      <a:r>
                        <a:rPr lang="ru-RU" sz="1600" dirty="0"/>
                        <a:t>выполнения диагностических заданий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30C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C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4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Средний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004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048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91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Профессиональное развитие по технологии индивидуального плана или повышение квалификации по ДПП программам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B048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048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048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0369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81 - 100%</a:t>
                      </a:r>
                    </a:p>
                    <a:p>
                      <a:pPr algn="l"/>
                      <a:r>
                        <a:rPr lang="ru-RU" sz="1600" dirty="0"/>
                        <a:t>выполнения диагностических заданий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104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91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04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04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/>
                        <a:t>Минимальный или отсутствие дефицита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A091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91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91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Профессиональнее развитие на основе неформального и </a:t>
                      </a:r>
                      <a:r>
                        <a:rPr lang="ru-RU" sz="1600" dirty="0" err="1"/>
                        <a:t>информального</a:t>
                      </a:r>
                      <a:r>
                        <a:rPr lang="ru-RU" sz="1600" dirty="0"/>
                        <a:t> образования</a:t>
                      </a:r>
                    </a:p>
                  </a:txBody>
                  <a:tcPr marL="60657" marR="60657" marT="40438" marB="40438" anchor="ctr">
                    <a:lnL w="12700" cap="flat" cmpd="sng" algn="ctr">
                      <a:solidFill>
                        <a:srgbClr val="009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4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186" y="360178"/>
            <a:ext cx="10963183" cy="1325563"/>
          </a:xfrm>
        </p:spPr>
        <p:txBody>
          <a:bodyPr/>
          <a:lstStyle/>
          <a:p>
            <a:r>
              <a:rPr lang="ru-RU" b="1" u="sng" dirty="0">
                <a:hlinkClick r:id="rId2"/>
              </a:rPr>
              <a:t>https://компетенции.амур-иро.рф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50792" y="1911096"/>
            <a:ext cx="7839518" cy="44468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1690" y="1911096"/>
            <a:ext cx="3529646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Региональная </a:t>
            </a:r>
          </a:p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диагностика на платформе ГАУ ДПО «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</a:rPr>
              <a:t>АмИРО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» – «Траектория».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9647" y="204186"/>
            <a:ext cx="3876508" cy="11155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1690" y="4983480"/>
            <a:ext cx="33833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По заявке ОМСУ или школы в ЦНППМ на тестирование. </a:t>
            </a:r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86877" y="1142962"/>
            <a:ext cx="11175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Индивидуальный образовательный маршрут педагога</a:t>
            </a:r>
            <a:endParaRPr lang="ru-RU" sz="36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бъект 2"/>
          <p:cNvSpPr>
            <a:spLocks noGrp="1"/>
          </p:cNvSpPr>
          <p:nvPr>
            <p:ph idx="1"/>
          </p:nvPr>
        </p:nvSpPr>
        <p:spPr>
          <a:xfrm>
            <a:off x="548053" y="2003585"/>
            <a:ext cx="5043855" cy="4485138"/>
          </a:xfrm>
          <a:ln w="28575">
            <a:solidFill>
              <a:srgbClr val="373C5A"/>
            </a:solidFill>
            <a:prstDash val="lgDash"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/>
              <a:t>– </a:t>
            </a:r>
            <a:r>
              <a:rPr lang="ru-RU" sz="1800" b="1" dirty="0"/>
              <a:t>комплекс мероприятий</a:t>
            </a:r>
            <a:r>
              <a:rPr lang="ru-RU" sz="1800" dirty="0"/>
              <a:t>, включающий описание содержания, форм организации, технологий, темпа и общего времени освоения педагогическими работниками и управленческими кадрами </a:t>
            </a:r>
            <a:r>
              <a:rPr lang="ru-RU" sz="1800" b="1" dirty="0"/>
              <a:t>необходимых знаний, умений, практических навыков и опыта, </a:t>
            </a:r>
            <a:r>
              <a:rPr lang="ru-RU" sz="1800" dirty="0"/>
              <a:t>основанный на персонифицированном подходе к организации дополнительного профессионального образования, в том числе </a:t>
            </a:r>
            <a:r>
              <a:rPr lang="ru-RU" sz="1800" b="1" dirty="0"/>
              <a:t>учитывающем актуальные дефициты профессиональных компетенций педагогических работников</a:t>
            </a:r>
            <a:r>
              <a:rPr lang="ru-RU" sz="1800" dirty="0"/>
              <a:t>, их личностные ресурсы, педагогический и управленческий контекст образовательной организации, в которой они работают, а также </a:t>
            </a:r>
            <a:r>
              <a:rPr lang="ru-RU" sz="1800" b="1" dirty="0"/>
              <a:t>возможности и ресурсы системы дополнительного профессионального образования федерального и регионального уровней.</a:t>
            </a:r>
          </a:p>
          <a:p>
            <a:endParaRPr lang="ru-RU" sz="14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/>
          <a:srcRect l="1725" t="26423" r="46675" b="23866"/>
          <a:stretch>
            <a:fillRect/>
          </a:stretch>
        </p:blipFill>
        <p:spPr>
          <a:xfrm>
            <a:off x="5788291" y="2003584"/>
            <a:ext cx="6086300" cy="3298178"/>
          </a:xfrm>
          <a:prstGeom prst="rect">
            <a:avLst/>
          </a:prstGeom>
          <a:ln w="28575">
            <a:solidFill>
              <a:srgbClr val="373C5A"/>
            </a:solidFill>
          </a:ln>
        </p:spPr>
      </p:pic>
      <p:sp>
        <p:nvSpPr>
          <p:cNvPr id="19" name="Прямоугольник 18"/>
          <p:cNvSpPr/>
          <p:nvPr/>
        </p:nvSpPr>
        <p:spPr>
          <a:xfrm>
            <a:off x="5788291" y="5474158"/>
            <a:ext cx="6086300" cy="116955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1400" b="1" dirty="0" err="1"/>
              <a:t>Дефицитарный</a:t>
            </a:r>
            <a:r>
              <a:rPr lang="ru-RU" sz="1400" b="1" dirty="0"/>
              <a:t> подход</a:t>
            </a:r>
            <a:r>
              <a:rPr lang="ru-RU" sz="1400" dirty="0"/>
              <a:t>: ликвидация конкретных профессиональных дефицитов, актуальных для педагогов и руководителей ОО.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1400" b="1" dirty="0"/>
              <a:t>Ресурсный подход</a:t>
            </a:r>
            <a:r>
              <a:rPr lang="ru-RU" sz="1400" dirty="0"/>
              <a:t>: выявление уникального набора личностно-профессиональных ресурсов педагога с целью создания условий их дальнейшего развития.</a:t>
            </a:r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86877" y="1142962"/>
            <a:ext cx="11175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Маршрутизатор адресной помощи</a:t>
            </a:r>
            <a:endParaRPr lang="ru-RU" sz="36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3" name="Объект 3"/>
          <p:cNvGraphicFramePr>
            <a:graphicFrameLocks noGrp="1"/>
          </p:cNvGraphicFramePr>
          <p:nvPr>
            <p:ph idx="1"/>
          </p:nvPr>
        </p:nvGraphicFramePr>
        <p:xfrm>
          <a:off x="923078" y="1979297"/>
          <a:ext cx="10638806" cy="45457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7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9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6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37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Тип дефицита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Способ устранения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Пример формулировки в плане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Ответственный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Кратковременный / Единичный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</a:rPr>
                        <a:t>Внутрикорпоративное обучение.</a:t>
                      </a:r>
                      <a:endParaRPr lang="ru-RU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«Консультация по использованию интерактивной панели на уроках химии»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Учитель информатики (реверсивный наставник)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7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</a:rPr>
                        <a:t>Средний / Групповой</a:t>
                      </a:r>
                      <a:endParaRPr lang="ru-RU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</a:rPr>
                        <a:t>Краткосрочные курсы ПК (36-72 ч) в ЦНППМ</a:t>
                      </a:r>
                      <a:endParaRPr lang="ru-RU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«Методика подготовки обучающихся к ОГЭ по математике: решение задач повышенной сложности»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Региональный оператор ДПО (ИРО, ОВО, АНО ЦОПП)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977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Системный / Критический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152400" marT="95250" marB="952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Профессиональная переподготовка (250+ ч)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«Педагогическое образование: учитель русского языка и литературы» (для учителя начальных классов, ведущего часы в 5 </a:t>
                      </a:r>
                      <a:r>
                        <a:rPr lang="ru-RU" sz="1600" dirty="0" err="1">
                          <a:effectLst/>
                          <a:latin typeface="+mn-lt"/>
                        </a:rPr>
                        <a:t>кл</a:t>
                      </a:r>
                      <a:r>
                        <a:rPr lang="ru-RU" sz="1600" dirty="0">
                          <a:effectLst/>
                          <a:latin typeface="+mn-lt"/>
                        </a:rPr>
                        <a:t>.)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152400" marT="95250" marB="9525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ВУЗ / Цифровая экосистема ДПО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2400" marR="0" marT="95250" marB="9525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24118"/>
          </a:xfrm>
          <a:solidFill>
            <a:srgbClr val="373C5A"/>
          </a:solidFill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Развитие научно-методического </a:t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</a:rPr>
              <a:t>сопровождения педагогических кадров</a:t>
            </a: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08119" y="1838631"/>
          <a:ext cx="3303639" cy="4654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/>
          <p:nvPr/>
        </p:nvSpPr>
        <p:spPr>
          <a:xfrm>
            <a:off x="575188" y="1248697"/>
            <a:ext cx="4399936" cy="565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Заголовок 1"/>
          <p:cNvSpPr txBox="1"/>
          <p:nvPr/>
        </p:nvSpPr>
        <p:spPr>
          <a:xfrm>
            <a:off x="208118" y="1320269"/>
            <a:ext cx="3303639" cy="51619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002060"/>
                </a:solidFill>
              </a:rPr>
              <a:t>Направления</a:t>
            </a:r>
            <a:endParaRPr lang="ru-RU" sz="2000" dirty="0">
              <a:solidFill>
                <a:srgbClr val="002060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3646540" y="1956618"/>
          <a:ext cx="4930875" cy="4536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Заголовок 1"/>
          <p:cNvSpPr txBox="1"/>
          <p:nvPr/>
        </p:nvSpPr>
        <p:spPr>
          <a:xfrm>
            <a:off x="3626874" y="1309064"/>
            <a:ext cx="4817806" cy="51619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002060"/>
                </a:solidFill>
              </a:rPr>
              <a:t>Промежуточные итоги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Заголовок 1"/>
          <p:cNvSpPr txBox="1"/>
          <p:nvPr/>
        </p:nvSpPr>
        <p:spPr>
          <a:xfrm>
            <a:off x="8947354" y="1248697"/>
            <a:ext cx="3067666" cy="491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Заголовок 1"/>
          <p:cNvSpPr txBox="1"/>
          <p:nvPr/>
        </p:nvSpPr>
        <p:spPr>
          <a:xfrm>
            <a:off x="8587246" y="1305808"/>
            <a:ext cx="3427774" cy="51619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002060"/>
                </a:solidFill>
              </a:rPr>
              <a:t>Планы </a:t>
            </a:r>
            <a:endParaRPr lang="ru-RU" sz="2000" dirty="0">
              <a:solidFill>
                <a:srgbClr val="002060"/>
              </a:solidFill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7872362" y="1956618"/>
          <a:ext cx="4319638" cy="4536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872362" y="75727"/>
            <a:ext cx="1853345" cy="10912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910192" y="303277"/>
            <a:ext cx="1639966" cy="57917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4339" y="1529862"/>
            <a:ext cx="7189177" cy="83527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Скачать сертификат участника совещания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8258" y="2576850"/>
            <a:ext cx="2182843" cy="218284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287" y="319106"/>
            <a:ext cx="83417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Программа  методического сопровождения молодых педагогов и развития наставничества </a:t>
            </a:r>
            <a:r>
              <a:rPr lang="ru-RU" sz="2400" b="1" dirty="0">
                <a:solidFill>
                  <a:srgbClr val="C00000"/>
                </a:solidFill>
              </a:rPr>
              <a:t>«Лаборатория роста»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6800" y="1180881"/>
            <a:ext cx="102499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Оператор</a:t>
            </a:r>
            <a:r>
              <a:rPr lang="ru-RU" sz="2400" b="1" dirty="0">
                <a:solidFill>
                  <a:srgbClr val="002060"/>
                </a:solidFill>
              </a:rPr>
              <a:t> – ЦНППМ ГАУ ДПО «</a:t>
            </a:r>
            <a:r>
              <a:rPr lang="ru-RU" sz="2400" b="1" dirty="0" err="1">
                <a:solidFill>
                  <a:srgbClr val="002060"/>
                </a:solidFill>
              </a:rPr>
              <a:t>АмИРО</a:t>
            </a:r>
            <a:r>
              <a:rPr lang="ru-RU" sz="2400" b="1" dirty="0">
                <a:solidFill>
                  <a:srgbClr val="002060"/>
                </a:solidFill>
              </a:rPr>
              <a:t>»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07442" y="1701938"/>
            <a:ext cx="102499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Участники</a:t>
            </a:r>
            <a:r>
              <a:rPr lang="ru-RU" sz="2400" b="1" dirty="0">
                <a:solidFill>
                  <a:srgbClr val="002060"/>
                </a:solidFill>
              </a:rPr>
              <a:t> – муниципальные общеобразовательные организации Амурской области (школы!)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005" y="2563712"/>
            <a:ext cx="5281747" cy="296555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65" b="1" dirty="0">
                <a:solidFill>
                  <a:srgbClr val="C00000"/>
                </a:solidFill>
              </a:rPr>
              <a:t>Наставляемые</a:t>
            </a:r>
          </a:p>
          <a:p>
            <a:pPr marL="457200" indent="-457200">
              <a:buAutoNum type="arabicParenR"/>
            </a:pPr>
            <a:r>
              <a:rPr lang="ru-RU" sz="1865" b="1" dirty="0">
                <a:solidFill>
                  <a:srgbClr val="002060"/>
                </a:solidFill>
              </a:rPr>
              <a:t>молодые учителя (возраст до 35 лет, стаж до 3 лет);</a:t>
            </a:r>
          </a:p>
          <a:p>
            <a:pPr marL="457200" indent="-457200">
              <a:buAutoNum type="arabicParenR"/>
            </a:pPr>
            <a:r>
              <a:rPr lang="ru-RU" sz="1865" b="1" dirty="0">
                <a:solidFill>
                  <a:srgbClr val="002060"/>
                </a:solidFill>
              </a:rPr>
              <a:t>учителя после длительного перерыва в работе;</a:t>
            </a:r>
          </a:p>
          <a:p>
            <a:pPr marL="457200" indent="-457200">
              <a:buAutoNum type="arabicParenR"/>
            </a:pPr>
            <a:r>
              <a:rPr lang="ru-RU" sz="1865" b="1" dirty="0">
                <a:solidFill>
                  <a:srgbClr val="002060"/>
                </a:solidFill>
              </a:rPr>
              <a:t>учителя без профильного педагогического образования, пришедшие из других сфер деятельности;</a:t>
            </a:r>
          </a:p>
          <a:p>
            <a:pPr marL="457200" indent="-457200">
              <a:buAutoNum type="arabicParenR"/>
            </a:pPr>
            <a:r>
              <a:rPr lang="ru-RU" sz="1865" b="1" dirty="0">
                <a:solidFill>
                  <a:srgbClr val="002060"/>
                </a:solidFill>
              </a:rPr>
              <a:t>студенты 4-5 курсов, работающие в школе.</a:t>
            </a:r>
          </a:p>
          <a:p>
            <a:r>
              <a:rPr lang="ru-RU" sz="1865" b="1" dirty="0">
                <a:solidFill>
                  <a:srgbClr val="002060"/>
                </a:solidFill>
              </a:rPr>
              <a:t> </a:t>
            </a:r>
            <a:endParaRPr lang="ru-RU" sz="1865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005" y="5677121"/>
            <a:ext cx="10345783" cy="83099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Предметы: </a:t>
            </a:r>
            <a:r>
              <a:rPr lang="ru-RU" sz="2400" b="1" dirty="0">
                <a:solidFill>
                  <a:srgbClr val="002060"/>
                </a:solidFill>
              </a:rPr>
              <a:t>математика, русский язык и литература, химия, биология, физика; учителя начальных классов.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89189" y="2563712"/>
            <a:ext cx="4920220" cy="296555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65" b="1" dirty="0">
                <a:solidFill>
                  <a:srgbClr val="C00000"/>
                </a:solidFill>
              </a:rPr>
              <a:t>Наставники </a:t>
            </a:r>
          </a:p>
          <a:p>
            <a:endParaRPr lang="ru-RU" sz="1865" b="1" dirty="0">
              <a:solidFill>
                <a:srgbClr val="002060"/>
              </a:solidFill>
            </a:endParaRPr>
          </a:p>
          <a:p>
            <a:r>
              <a:rPr lang="ru-RU" sz="1865" b="1" dirty="0">
                <a:solidFill>
                  <a:srgbClr val="002060"/>
                </a:solidFill>
              </a:rPr>
              <a:t>Методисты ЦНППМ.</a:t>
            </a:r>
          </a:p>
          <a:p>
            <a:r>
              <a:rPr lang="ru-RU" sz="1865" b="1" dirty="0">
                <a:solidFill>
                  <a:srgbClr val="002060"/>
                </a:solidFill>
              </a:rPr>
              <a:t>Педагоги-наставники (из регионального реестра). </a:t>
            </a:r>
          </a:p>
          <a:p>
            <a:pPr marL="457200" indent="-457200">
              <a:buAutoNum type="arabicParenR"/>
            </a:pPr>
            <a:endParaRPr lang="ru-RU" sz="1865" b="1" dirty="0">
              <a:solidFill>
                <a:srgbClr val="002060"/>
              </a:solidFill>
            </a:endParaRPr>
          </a:p>
          <a:p>
            <a:pPr marL="457200" indent="-457200">
              <a:buAutoNum type="arabicParenR"/>
            </a:pPr>
            <a:endParaRPr lang="ru-RU" sz="1865" b="1" dirty="0">
              <a:solidFill>
                <a:srgbClr val="002060"/>
              </a:solidFill>
            </a:endParaRPr>
          </a:p>
          <a:p>
            <a:pPr marL="457200" indent="-457200">
              <a:buAutoNum type="arabicParenR"/>
            </a:pPr>
            <a:endParaRPr lang="ru-RU" sz="1865" b="1" dirty="0">
              <a:solidFill>
                <a:srgbClr val="002060"/>
              </a:solidFill>
            </a:endParaRPr>
          </a:p>
          <a:p>
            <a:pPr marL="457200" indent="-457200">
              <a:buAutoNum type="arabicParenR"/>
            </a:pPr>
            <a:endParaRPr lang="ru-RU" sz="1865" b="1" dirty="0">
              <a:solidFill>
                <a:srgbClr val="002060"/>
              </a:solidFill>
            </a:endParaRPr>
          </a:p>
          <a:p>
            <a:r>
              <a:rPr lang="ru-RU" sz="1865" b="1" dirty="0">
                <a:solidFill>
                  <a:srgbClr val="002060"/>
                </a:solidFill>
              </a:rPr>
              <a:t> </a:t>
            </a:r>
            <a:endParaRPr lang="ru-RU" sz="1865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9815" y="275957"/>
            <a:ext cx="2887714" cy="83099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048" y="241827"/>
            <a:ext cx="7354824" cy="83273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+mn-lt"/>
              </a:rPr>
              <a:t>Реализация проекта методической поддержки учителей со средним и высоким уровнем профессиональных дефицитов «Урок от А до 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048" y="1197865"/>
            <a:ext cx="5404104" cy="1014984"/>
          </a:xfrm>
          <a:ln>
            <a:solidFill>
              <a:srgbClr val="00206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400" b="1" dirty="0">
                <a:solidFill>
                  <a:srgbClr val="002060"/>
                </a:solidFill>
              </a:rPr>
              <a:t>Миссия проекта: </a:t>
            </a:r>
            <a:r>
              <a:rPr lang="ru-RU" sz="1400" dirty="0"/>
              <a:t>методический навигатор для учителя, сопровождение региональными методистами процесса совместного создания урока: от первого звонка до финальной рефлексии, чтобы каждый урок становился маленьким открытием для ученика и профессиональной победой для учителя.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4048" y="2336148"/>
            <a:ext cx="5404104" cy="3662541"/>
          </a:xfrm>
          <a:prstGeom prst="rect">
            <a:avLst/>
          </a:prstGeom>
          <a:ln w="28575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F1115"/>
                </a:solidFill>
              </a:rPr>
              <a:t>Теоретический блок (семинары):</a:t>
            </a:r>
            <a:r>
              <a:rPr lang="ru-RU" sz="1600" dirty="0">
                <a:solidFill>
                  <a:srgbClr val="0F1115"/>
                </a:solidFill>
              </a:rPr>
              <a:t> </a:t>
            </a:r>
          </a:p>
          <a:p>
            <a:r>
              <a:rPr lang="ru-RU" sz="1600" dirty="0">
                <a:solidFill>
                  <a:srgbClr val="0F1115"/>
                </a:solidFill>
              </a:rPr>
              <a:t>Типология и структура уроков по ФГОС; деятельностный подход; современные образовательные технологии (проблемное обучение, кейс-</a:t>
            </a:r>
            <a:r>
              <a:rPr lang="ru-RU" sz="1600" dirty="0" err="1">
                <a:solidFill>
                  <a:srgbClr val="0F1115"/>
                </a:solidFill>
              </a:rPr>
              <a:t>стади</a:t>
            </a:r>
            <a:r>
              <a:rPr lang="ru-RU" sz="1600" dirty="0">
                <a:solidFill>
                  <a:srgbClr val="0F1115"/>
                </a:solidFill>
              </a:rPr>
              <a:t>, геймификация, ИКТ).</a:t>
            </a:r>
          </a:p>
          <a:p>
            <a:r>
              <a:rPr lang="ru-RU" sz="1600" b="1" dirty="0">
                <a:solidFill>
                  <a:srgbClr val="0F1115"/>
                </a:solidFill>
              </a:rPr>
              <a:t>2. Практический блок (тренинги и мастер-классы):</a:t>
            </a:r>
            <a:endParaRPr lang="ru-RU" sz="1600" dirty="0">
              <a:solidFill>
                <a:srgbClr val="0F1115"/>
              </a:solidFill>
            </a:endParaRPr>
          </a:p>
          <a:p>
            <a:pPr marL="742950" lvl="1" indent="-285750">
              <a:buFont typeface="+mj-lt"/>
              <a:buAutoNum type="arabicPeriod"/>
            </a:pPr>
            <a:r>
              <a:rPr lang="ru-RU" sz="1600" dirty="0">
                <a:solidFill>
                  <a:srgbClr val="0F1115"/>
                </a:solidFill>
              </a:rPr>
              <a:t>«Учимся ставить цель вместе с учениками».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sz="1600" dirty="0">
                <a:solidFill>
                  <a:srgbClr val="0F1115"/>
                </a:solidFill>
              </a:rPr>
              <a:t>«Приемы работы с текстом на уроке».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sz="1600" dirty="0">
                <a:solidFill>
                  <a:srgbClr val="0F1115"/>
                </a:solidFill>
              </a:rPr>
              <a:t>«Организация групповой работы».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sz="1600" dirty="0">
                <a:solidFill>
                  <a:srgbClr val="0F1115"/>
                </a:solidFill>
              </a:rPr>
              <a:t>«Конструирование заданий по функциональной грамотности».</a:t>
            </a:r>
          </a:p>
          <a:p>
            <a:r>
              <a:rPr lang="ru-RU" sz="1600" b="1" dirty="0">
                <a:solidFill>
                  <a:srgbClr val="0F1115"/>
                </a:solidFill>
              </a:rPr>
              <a:t>3. Итоговый блок (фестиваль уроков):</a:t>
            </a:r>
            <a:r>
              <a:rPr lang="ru-RU" sz="1600" dirty="0">
                <a:solidFill>
                  <a:srgbClr val="0F1115"/>
                </a:solidFill>
              </a:rPr>
              <a:t> Проведение серии открытых уроков «От А до Я», где педагоги демонстрируют освоенные навыки, совместно с методистами анализируют результаты.</a:t>
            </a:r>
            <a:endParaRPr lang="ru-RU" sz="1600" b="0" i="0" dirty="0">
              <a:solidFill>
                <a:srgbClr val="0F1115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99406" y="2336149"/>
            <a:ext cx="5679946" cy="3662540"/>
          </a:xfrm>
          <a:prstGeom prst="rect">
            <a:avLst/>
          </a:prstGeom>
          <a:ln w="28575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F1115"/>
                </a:solidFill>
              </a:rPr>
              <a:t>Ожидаемые результаты (продукты и эффекты)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F1115"/>
                </a:solidFill>
              </a:rPr>
              <a:t>Методические продукты:</a:t>
            </a:r>
            <a:r>
              <a:rPr lang="ru-RU" sz="1600" dirty="0">
                <a:solidFill>
                  <a:srgbClr val="0F1115"/>
                </a:solidFill>
              </a:rPr>
              <a:t> Сборник технологических карт уроков, методические рекомендации «Конструктор современного урока», чек-листы для анализа и самоанализа урока.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F1115"/>
                </a:solidFill>
              </a:rPr>
              <a:t>Профессиональный рост:</a:t>
            </a:r>
            <a:r>
              <a:rPr lang="ru-RU" sz="1600" dirty="0">
                <a:solidFill>
                  <a:srgbClr val="0F1115"/>
                </a:solidFill>
              </a:rPr>
              <a:t> Повышение уровня квалификации педагогов (подтверждается сертификатами участников или портфолио).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F1115"/>
                </a:solidFill>
              </a:rPr>
              <a:t>Практические навыки:</a:t>
            </a:r>
            <a:r>
              <a:rPr lang="ru-RU" sz="1600" dirty="0">
                <a:solidFill>
                  <a:srgbClr val="0F1115"/>
                </a:solidFill>
              </a:rPr>
              <a:t> 100% участников проекта овладеют качественным алгоритмом проектирования урока от этапа целеполагания до рефлексии.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F1115"/>
                </a:solidFill>
              </a:rPr>
              <a:t>Повышение качества образования:</a:t>
            </a:r>
            <a:r>
              <a:rPr lang="ru-RU" sz="1600" dirty="0">
                <a:solidFill>
                  <a:srgbClr val="0F1115"/>
                </a:solidFill>
              </a:rPr>
              <a:t> Положительная динамика результатов независимых диагностик и успеваемости обучающихся.</a:t>
            </a:r>
            <a:endParaRPr lang="ru-RU" sz="1600" b="0" i="0" dirty="0">
              <a:solidFill>
                <a:srgbClr val="0F1115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99406" y="1228303"/>
            <a:ext cx="5679946" cy="954107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Цель проекта:</a:t>
            </a:r>
            <a:r>
              <a:rPr lang="ru-RU" sz="1400" dirty="0">
                <a:solidFill>
                  <a:srgbClr val="0F1115"/>
                </a:solidFill>
              </a:rPr>
              <a:t> Создание условий для системного повышения компетенции педагогов в области проектирования, проведения и самоанализа современного урока, обеспечивающего достижение предметных, метапредметных и личностных результатов обучающихся.</a:t>
            </a:r>
            <a:endParaRPr lang="ru-RU" sz="1400" b="0" i="0" dirty="0">
              <a:solidFill>
                <a:srgbClr val="0F1115"/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9815" y="275957"/>
            <a:ext cx="2887714" cy="83099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2102" y="2368967"/>
            <a:ext cx="5178552" cy="1400383"/>
          </a:xfrm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002060"/>
                </a:solidFill>
              </a:rPr>
              <a:t>Цель проекта: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организовать профессиональное онлайн-сообщество наставников и методистов для эффективного взаимодействия с педагогическими работниками через персонифицированный образ на платформе «</a:t>
            </a:r>
            <a:r>
              <a:rPr lang="ru-RU" sz="1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ВКонтакте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2102" y="3852318"/>
            <a:ext cx="10706100" cy="267765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/>
              <a:t>В соответствии с запросами педагогов сделано более 100 публикаций от </a:t>
            </a:r>
            <a:r>
              <a:rPr lang="ru-RU" sz="1400" dirty="0" err="1"/>
              <a:t>Нета</a:t>
            </a:r>
            <a:r>
              <a:rPr lang="ru-RU" sz="1400" dirty="0"/>
              <a:t> </a:t>
            </a:r>
            <a:r>
              <a:rPr lang="ru-RU" sz="1400" dirty="0" err="1"/>
              <a:t>Дефицитова</a:t>
            </a:r>
            <a:r>
              <a:rPr lang="ru-RU" sz="1400" dirty="0"/>
              <a:t>, в том числе: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Знакомство с </a:t>
            </a:r>
            <a:r>
              <a:rPr lang="ru-RU" sz="1400" dirty="0" err="1"/>
              <a:t>Нетом</a:t>
            </a:r>
            <a:r>
              <a:rPr lang="ru-RU" sz="1400" dirty="0"/>
              <a:t> </a:t>
            </a:r>
            <a:r>
              <a:rPr lang="ru-RU" sz="1400" dirty="0" err="1"/>
              <a:t>Дефицитовым</a:t>
            </a:r>
            <a:r>
              <a:rPr lang="ru-RU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Нейросети – могущественные и полезные. 3 </a:t>
            </a:r>
            <a:r>
              <a:rPr lang="ru-RU" sz="1400" dirty="0" err="1"/>
              <a:t>промпта</a:t>
            </a:r>
            <a:r>
              <a:rPr lang="ru-RU" sz="1400" dirty="0"/>
              <a:t> для ускорения подготовки к уроку.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5 приёмов отдохнуть и восстановиться.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Как эффективно общаться с родителями.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Обмен опытом – самый короткий путь найти точку А.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Подборка Онлайн-досок.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Вдумчивое чтение.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Великие дела редко рождаются в одиночку.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Собираю полезные ресурсы от педагогов для педагогов.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Организация родительских собраний: полезные практики и идеи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Взаимодействие – это искусство создавать целое, большее суммы его частей и др.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40654" y="2368967"/>
            <a:ext cx="5527548" cy="1400383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02060"/>
                </a:solidFill>
              </a:rPr>
              <a:t>Миссия проекта: </a:t>
            </a:r>
            <a:r>
              <a:rPr lang="ru-RU" sz="1700" dirty="0"/>
              <a:t>создание пользовательского контента (UGC) и организация «живого» профессионального общения, оказание всесторонней поддержки, мотивация к саморазвитие и повышение квалификации с целью улучшения качества. </a:t>
            </a:r>
          </a:p>
        </p:txBody>
      </p:sp>
      <p:pic>
        <p:nvPicPr>
          <p:cNvPr id="6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9091246" y="4563209"/>
            <a:ext cx="1943100" cy="1811214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87" y="229750"/>
            <a:ext cx="5366648" cy="205624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4247" y="328026"/>
            <a:ext cx="2883658" cy="83522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296092" y="349928"/>
            <a:ext cx="8839200" cy="62073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>
              <a:lnSpc>
                <a:spcPts val="4000"/>
              </a:lnSpc>
              <a:spcBef>
                <a:spcPts val="2135"/>
              </a:spcBef>
              <a:spcAft>
                <a:spcPts val="2135"/>
              </a:spcAft>
            </a:pPr>
            <a:r>
              <a:rPr lang="ru-RU" sz="4000" b="1" dirty="0">
                <a:solidFill>
                  <a:srgbClr val="002060"/>
                </a:solidFill>
              </a:rPr>
              <a:t>Ресурсы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4" name="Text 0"/>
          <p:cNvSpPr/>
          <p:nvPr/>
        </p:nvSpPr>
        <p:spPr>
          <a:xfrm>
            <a:off x="296092" y="1376658"/>
            <a:ext cx="5050971" cy="162233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algn="r"/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4125" y="1263354"/>
            <a:ext cx="5114980" cy="17356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Предметные сообщества учителей в МАХ (вопросы подготовки к ГИА)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2162" y="4971992"/>
            <a:ext cx="5050971" cy="1675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2060"/>
                </a:solidFill>
              </a:rPr>
              <a:t>Тренинги и практикумы по развитию психолого-педагогических и коммуникативных компетенций, профилактике выгорания. 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3846" y="88226"/>
            <a:ext cx="3296948" cy="102864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00159" y="1263354"/>
            <a:ext cx="5114979" cy="17356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002060"/>
                </a:solidFill>
              </a:rPr>
              <a:t>Индивидуальная и групповая диагностика профессиональных дефицитов (платформа «Траектория») с возможностью разработки ИОМ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004125" y="3291954"/>
            <a:ext cx="5114980" cy="14995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Региональная медиатека: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002060"/>
                </a:solidFill>
              </a:rPr>
              <a:t>образовательные практики педагогов-методистов, педагогов-наставников;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002060"/>
                </a:solidFill>
              </a:rPr>
              <a:t>записи вебинаров, мастер-классов  методистов и тьюторов.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2162" y="3235742"/>
            <a:ext cx="5050971" cy="14995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2060"/>
                </a:solidFill>
              </a:rPr>
              <a:t>Программа  методического сопровождения молодых педагогов и развития наставничества «Лаборатория роста»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68134" y="4975744"/>
            <a:ext cx="5050971" cy="1675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002060"/>
                </a:solidFill>
              </a:rPr>
              <a:t>Курсы повышения квалификации, </a:t>
            </a:r>
            <a:r>
              <a:rPr lang="ru-RU" sz="2400" b="1">
                <a:solidFill>
                  <a:srgbClr val="002060"/>
                </a:solidFill>
              </a:rPr>
              <a:t>образовательные интенсивы, выездные семинары.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97003" y="1150926"/>
            <a:ext cx="105408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Региональная </a:t>
            </a:r>
            <a:r>
              <a:rPr lang="ru-RU" sz="2400" b="1" dirty="0" err="1">
                <a:solidFill>
                  <a:srgbClr val="C00000"/>
                </a:solidFill>
              </a:rPr>
              <a:t>стажировочная</a:t>
            </a:r>
            <a:r>
              <a:rPr lang="ru-RU" sz="2400" b="1" dirty="0">
                <a:solidFill>
                  <a:srgbClr val="C00000"/>
                </a:solidFill>
              </a:rPr>
              <a:t> площадка  (РСП) как ресурс непрерывного профессионального роста педагогов </a:t>
            </a:r>
            <a:endParaRPr lang="ru-RU" sz="40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7003" y="2010358"/>
            <a:ext cx="10748656" cy="1323439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</a:rPr>
              <a:t>РСП</a:t>
            </a:r>
            <a:r>
              <a:rPr lang="ru-RU" sz="1600" dirty="0"/>
              <a:t> - статус, присваиваемый образовательной организации, которая транслирует позитивный инновационный опыт и эффективные практики, сертифицированные в регионе и на федеральном уровне.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/>
              <a:t>Статус присваивается на основе конкурсного отбора.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/>
              <a:t>Всего </a:t>
            </a:r>
            <a:r>
              <a:rPr lang="ru-RU" sz="1600" b="1" dirty="0">
                <a:solidFill>
                  <a:srgbClr val="C00000"/>
                </a:solidFill>
              </a:rPr>
              <a:t>44</a:t>
            </a:r>
            <a:r>
              <a:rPr lang="ru-RU" sz="1600" dirty="0"/>
              <a:t> РСП в Амурской области. </a:t>
            </a:r>
            <a:r>
              <a:rPr lang="ru-RU" sz="1600" b="1" dirty="0">
                <a:solidFill>
                  <a:srgbClr val="C00000"/>
                </a:solidFill>
              </a:rPr>
              <a:t>64 %</a:t>
            </a:r>
            <a:r>
              <a:rPr lang="ru-RU" sz="1600" dirty="0"/>
              <a:t> РСП созданы на базе организаций с обновленной инфраструктурой в рамках НП «Образование».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97003" y="3569815"/>
            <a:ext cx="10748656" cy="1323439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Ключевые документы, регламентирующие деятельность РСП: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/>
              <a:t>Приказ ГАУ ДПО «</a:t>
            </a:r>
            <a:r>
              <a:rPr lang="ru-RU" sz="1600" dirty="0" err="1"/>
              <a:t>АмИРО</a:t>
            </a:r>
            <a:r>
              <a:rPr lang="ru-RU" sz="1600" dirty="0"/>
              <a:t>» от 02.12.2022 № 527 «Об утверждении Регламента создания и деятельности региональных </a:t>
            </a:r>
            <a:r>
              <a:rPr lang="ru-RU" sz="1600" dirty="0" err="1"/>
              <a:t>стажировочных</a:t>
            </a:r>
            <a:r>
              <a:rPr lang="ru-RU" sz="1600" dirty="0"/>
              <a:t> площадок».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/>
              <a:t>Приказ ГАУ ДПО «</a:t>
            </a:r>
            <a:r>
              <a:rPr lang="ru-RU" sz="1600" dirty="0" err="1"/>
              <a:t>АмИРО</a:t>
            </a:r>
            <a:r>
              <a:rPr lang="ru-RU" sz="1600" dirty="0"/>
              <a:t>» от 03.11.2021 № 392 «Об утверждении Положения о региональной </a:t>
            </a:r>
            <a:r>
              <a:rPr lang="ru-RU" sz="1600" dirty="0" err="1"/>
              <a:t>стажировочной</a:t>
            </a:r>
            <a:r>
              <a:rPr lang="ru-RU" sz="1600" dirty="0"/>
              <a:t> площадке».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97003" y="5129272"/>
            <a:ext cx="9020720" cy="156966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Стажировка на базе РСП в Амурской области: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/>
              <a:t>ресурс дополнительного профессионального образования (формальное образование в рамках ДПП ПК, ДПП ПП);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600" dirty="0"/>
              <a:t>ресурс неформального профессионального образования – самостоятельная стажировка (формат семинара – 8 </a:t>
            </a:r>
            <a:r>
              <a:rPr lang="ru-RU" sz="1600" dirty="0" err="1"/>
              <a:t>ак.ч</a:t>
            </a:r>
            <a:r>
              <a:rPr lang="ru-RU" sz="1600" dirty="0"/>
              <a:t>., методического дня, образовательного события и др.). </a:t>
            </a:r>
          </a:p>
          <a:p>
            <a:endParaRPr lang="ru-RU" sz="16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5792" y="4982201"/>
            <a:ext cx="1713372" cy="171337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араллелограмм 34"/>
          <p:cNvSpPr/>
          <p:nvPr/>
        </p:nvSpPr>
        <p:spPr>
          <a:xfrm flipV="1">
            <a:off x="365759" y="0"/>
            <a:ext cx="11918413" cy="6858000"/>
          </a:xfrm>
          <a:prstGeom prst="parallelogram">
            <a:avLst/>
          </a:prstGeom>
          <a:solidFill>
            <a:srgbClr val="0072B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Параллелограмм 18"/>
          <p:cNvSpPr/>
          <p:nvPr/>
        </p:nvSpPr>
        <p:spPr>
          <a:xfrm flipV="1">
            <a:off x="0" y="0"/>
            <a:ext cx="12065330" cy="6858000"/>
          </a:xfrm>
          <a:prstGeom prst="parallelogram">
            <a:avLst/>
          </a:prstGeom>
          <a:solidFill>
            <a:srgbClr val="1B328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0"/>
            <a:ext cx="3576320" cy="6858000"/>
          </a:xfrm>
          <a:prstGeom prst="rect">
            <a:avLst/>
          </a:prstGeom>
          <a:solidFill>
            <a:srgbClr val="1B328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20321" y="992464"/>
            <a:ext cx="2092961" cy="0"/>
          </a:xfrm>
          <a:prstGeom prst="line">
            <a:avLst/>
          </a:prstGeom>
          <a:noFill/>
          <a:ln w="5715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Прямоугольник 15"/>
          <p:cNvSpPr/>
          <p:nvPr/>
        </p:nvSpPr>
        <p:spPr>
          <a:xfrm>
            <a:off x="359235" y="5421906"/>
            <a:ext cx="10212437" cy="1028700"/>
          </a:xfrm>
          <a:prstGeom prst="rect">
            <a:avLst/>
          </a:prstGeom>
          <a:solidFill>
            <a:srgbClr val="FFFFFF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9237" y="1631354"/>
            <a:ext cx="2987082" cy="3216426"/>
          </a:xfrm>
          <a:prstGeom prst="rect">
            <a:avLst/>
          </a:prstGeom>
          <a:solidFill>
            <a:srgbClr val="FFFFFF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90219" y="1631354"/>
            <a:ext cx="2987082" cy="3216426"/>
          </a:xfrm>
          <a:prstGeom prst="rect">
            <a:avLst/>
          </a:prstGeom>
          <a:solidFill>
            <a:srgbClr val="FFFFFF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49918" y="1631354"/>
            <a:ext cx="4023844" cy="3216426"/>
          </a:xfrm>
          <a:prstGeom prst="rect">
            <a:avLst/>
          </a:prstGeom>
          <a:solidFill>
            <a:srgbClr val="FFFFFF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9235" y="5406326"/>
            <a:ext cx="10201415" cy="1044280"/>
          </a:xfrm>
          <a:prstGeom prst="rect">
            <a:avLst/>
          </a:prstGeom>
          <a:noFill/>
          <a:ln w="12700" cap="flat" cmpd="sng" algn="ctr">
            <a:noFill/>
            <a:prstDash val="sysDot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285750" indent="-28575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273478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создаются на определенный период для изучения и внедрения педагогических технологий, актуальных для данной школы, для работы над выявленными профессиональными затруднениями учителей и др.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470239" y="2488877"/>
            <a:ext cx="402384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273478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создают образовательную среду для развития профессиональных компетенций и преодоления профессиональных дефицитов;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273478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организуют непрерывное внутрикорпоративное обучение;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273478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оказывают помощь педагогическим работникам в обобщении и презентации опыта работы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59235" y="2467291"/>
            <a:ext cx="2987083" cy="1680103"/>
          </a:xfrm>
          <a:prstGeom prst="rect">
            <a:avLst/>
          </a:prstGeom>
          <a:noFill/>
          <a:ln w="12700" cap="flat" cmpd="sng" algn="ctr">
            <a:noFill/>
            <a:prstDash val="sysDot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07000"/>
              </a:lnSpc>
            </a:pPr>
            <a:r>
              <a:rPr lang="ru-RU" sz="1300" b="1" dirty="0">
                <a:solidFill>
                  <a:srgbClr val="0072BC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                          </a:t>
            </a:r>
            <a:r>
              <a:rPr lang="ru-RU" sz="1300" b="1" dirty="0">
                <a:solidFill>
                  <a:srgbClr val="0072BC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                                                        </a:t>
            </a:r>
            <a:endParaRPr lang="ru-RU" sz="1300" dirty="0">
              <a:solidFill>
                <a:srgbClr val="0072BC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300" b="1" dirty="0">
                <a:solidFill>
                  <a:srgbClr val="0072BC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1300" dirty="0">
              <a:solidFill>
                <a:srgbClr val="1B3281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273478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обеспечивает взаимодействие с ММС и ЦНППМ;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273478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организует и сопровождает деятельности профобъединений, сообществ, ассоциаций педагогов;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273478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инициирует инновационную деятельность</a:t>
            </a:r>
            <a:endParaRPr lang="ru-RU" sz="1400" b="1" dirty="0">
              <a:solidFill>
                <a:srgbClr val="273478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ru-RU" sz="1300" b="1" dirty="0">
              <a:solidFill>
                <a:srgbClr val="273478"/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300" b="1" dirty="0">
              <a:solidFill>
                <a:srgbClr val="1B3281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300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587521" y="2285583"/>
            <a:ext cx="2984151" cy="2043518"/>
          </a:xfrm>
          <a:prstGeom prst="rect">
            <a:avLst/>
          </a:prstGeom>
          <a:noFill/>
          <a:ln w="12700" cap="flat" cmpd="sng" algn="ctr">
            <a:noFill/>
            <a:prstDash val="sysDot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273478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организуют «горизонтальное» обучение педагогов на основе обмена опытом, в том числе реализацию программы наставничества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9235" y="1614055"/>
            <a:ext cx="298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>
                <a:solidFill>
                  <a:srgbClr val="273478"/>
                </a:solidFill>
                <a:latin typeface="Arial Narrow" panose="020B0606020202030204" pitchFamily="34" charset="0"/>
              </a:rPr>
              <a:t>Методический совет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92914" y="1643465"/>
            <a:ext cx="29843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>
                <a:solidFill>
                  <a:srgbClr val="273478"/>
                </a:solidFill>
                <a:latin typeface="Arial Narrow" panose="020B0606020202030204" pitchFamily="34" charset="0"/>
              </a:rPr>
              <a:t>«Пары» педагогов, объединенных на разных основаниях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53531" y="1644969"/>
            <a:ext cx="4023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>
                <a:solidFill>
                  <a:srgbClr val="273478"/>
                </a:solidFill>
                <a:latin typeface="Arial Narrow" panose="020B0606020202030204" pitchFamily="34" charset="0"/>
              </a:rPr>
              <a:t>Методические объединения, профессиональные сообщества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3761" y="5014512"/>
            <a:ext cx="10699255" cy="365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Проблемные творческие группы учителей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35" y="4922383"/>
            <a:ext cx="412925" cy="41292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-20322" y="0"/>
            <a:ext cx="12212321" cy="1089529"/>
          </a:xfrm>
          <a:prstGeom prst="rect">
            <a:avLst/>
          </a:prstGeom>
          <a:solidFill>
            <a:srgbClr val="373C5A"/>
          </a:solidFill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4000" b="1" dirty="0">
                <a:solidFill>
                  <a:schemeClr val="bg1"/>
                </a:solidFill>
                <a:cs typeface="Arial" panose="020B0604020202020204" pitchFamily="34" charset="0"/>
              </a:rPr>
              <a:t>Структура методической </a:t>
            </a:r>
          </a:p>
          <a:p>
            <a:pPr lvl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4000" b="1" dirty="0">
                <a:solidFill>
                  <a:schemeClr val="bg1"/>
                </a:solidFill>
                <a:cs typeface="Arial" panose="020B0604020202020204" pitchFamily="34" charset="0"/>
              </a:rPr>
              <a:t>службы школы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40" y="3935468"/>
            <a:ext cx="738623" cy="73862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431" y="3984344"/>
            <a:ext cx="640869" cy="64086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8255030" y="31287"/>
            <a:ext cx="1857388" cy="10934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40300" y="225916"/>
            <a:ext cx="1639966" cy="57917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21672" y="1093500"/>
            <a:ext cx="10825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Локальные нормативные документы</a:t>
            </a:r>
            <a:endParaRPr lang="ru-RU" sz="36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1672" y="1707188"/>
            <a:ext cx="10748656" cy="4893647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Устав ОО</a:t>
            </a:r>
            <a:r>
              <a:rPr lang="ru-RU" sz="2400" dirty="0"/>
              <a:t> (общие полномочия по методической работе).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Положение о методической службе</a:t>
            </a:r>
            <a:r>
              <a:rPr lang="ru-RU" sz="2400" dirty="0"/>
              <a:t> (структура: МС, кафедры, ПЦК, ШМО).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Положение о наставничестве</a:t>
            </a:r>
            <a:r>
              <a:rPr lang="ru-RU" sz="2400" dirty="0"/>
              <a:t> (права/обязанности наставника и молодого педагога).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Положение о повышении квалификации</a:t>
            </a:r>
            <a:r>
              <a:rPr lang="ru-RU" sz="2400" dirty="0"/>
              <a:t> (виды, периодичность, оплата – при наличии).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Положение о методическом сопровождении педагогов</a:t>
            </a:r>
            <a:r>
              <a:rPr lang="ru-RU" sz="2400" dirty="0"/>
              <a:t> (на усмотрение ОО, критерии оценки эффективности).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Коллективный договор</a:t>
            </a:r>
            <a:r>
              <a:rPr lang="ru-RU" sz="2400" dirty="0"/>
              <a:t> (раздел «Профессиональное развитие педагогических работников»).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Должностные инструкции</a:t>
            </a:r>
            <a:r>
              <a:rPr lang="ru-RU" sz="2400" dirty="0"/>
              <a:t> (</a:t>
            </a:r>
            <a:r>
              <a:rPr lang="ru-RU" sz="2400" dirty="0" err="1"/>
              <a:t>зам.директора</a:t>
            </a:r>
            <a:r>
              <a:rPr lang="ru-RU" sz="2400" dirty="0"/>
              <a:t> по НМР, методиста, руководителя ШМО/ПЦК/кафедры).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400" b="1" dirty="0"/>
              <a:t>Правила внутреннего трудового распорядка</a:t>
            </a:r>
            <a:r>
              <a:rPr lang="ru-RU" sz="2400" dirty="0"/>
              <a:t> (режим методических дней).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21672" y="1093500"/>
            <a:ext cx="10825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Документы планирования и отчетности </a:t>
            </a:r>
            <a:endParaRPr lang="ru-RU" sz="36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1672" y="1904660"/>
            <a:ext cx="10748656" cy="4093428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000" b="1" dirty="0"/>
              <a:t>План методической работы школы на учебный год</a:t>
            </a:r>
            <a:r>
              <a:rPr lang="ru-RU" sz="2000" dirty="0"/>
              <a:t>: Детальный документ, который включает тематику педагогических и методических советов, график открытых уроков, план повышения квалификации и другие мероприятия.</a:t>
            </a:r>
          </a:p>
          <a:p>
            <a:pPr lvl="0"/>
            <a:r>
              <a:rPr lang="ru-RU" sz="2000" b="1" dirty="0"/>
              <a:t>Планы работы школьных методических объединений (ШМО)</a:t>
            </a:r>
            <a:r>
              <a:rPr lang="ru-RU" sz="2000" dirty="0"/>
              <a:t>: Каждое методическое объединение разрабатывает свой план на основе общешкольного, учитывая специфику предметной области.</a:t>
            </a:r>
          </a:p>
          <a:p>
            <a:pPr lvl="0"/>
            <a:r>
              <a:rPr lang="ru-RU" sz="2000" b="1" dirty="0"/>
              <a:t>Протоколы заседаний</a:t>
            </a:r>
            <a:r>
              <a:rPr lang="ru-RU" sz="2000" dirty="0"/>
              <a:t>: Важнейший вид документации, фиксирующий ход обсуждения и принятые решения на педсоветах, </a:t>
            </a:r>
            <a:r>
              <a:rPr lang="ru-RU" sz="2000" dirty="0" err="1"/>
              <a:t>методсоветах</a:t>
            </a:r>
            <a:r>
              <a:rPr lang="ru-RU" sz="2000" dirty="0"/>
              <a:t> и заседаниях методических объединений.</a:t>
            </a:r>
          </a:p>
          <a:p>
            <a:pPr lvl="0"/>
            <a:r>
              <a:rPr lang="ru-RU" sz="2000" b="1" dirty="0"/>
              <a:t>Анализ методической работы за учебный год</a:t>
            </a:r>
            <a:r>
              <a:rPr lang="ru-RU" sz="2000" dirty="0"/>
              <a:t>: Итоговый документ, в котором оценивается эффективность проделанной работы, выявляются проблемы и намечаются цели на следующий период.</a:t>
            </a:r>
          </a:p>
          <a:p>
            <a:pPr lvl="0"/>
            <a:r>
              <a:rPr lang="ru-RU" sz="2000" b="1" dirty="0"/>
              <a:t>Графики повышения квалификации и аттестации</a:t>
            </a:r>
            <a:r>
              <a:rPr lang="ru-RU" sz="2000" dirty="0"/>
              <a:t>: Плановые документы, отражающие индивидуальные траектории профессионального роста каждого педагога.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21672" y="1093500"/>
            <a:ext cx="10825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Документы развития и инноваций </a:t>
            </a:r>
            <a:endParaRPr lang="ru-RU" sz="36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1672" y="1958473"/>
            <a:ext cx="10748656" cy="378565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dirty="0"/>
              <a:t>Положение о системе наставничества</a:t>
            </a:r>
            <a:r>
              <a:rPr lang="ru-RU" sz="2000" dirty="0"/>
              <a:t>: Регламентирует процесс сопровождения молодых специалистов или педагогов, осваивающих новые технологии.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dirty="0"/>
              <a:t>Положение о портфолио учителя</a:t>
            </a:r>
            <a:r>
              <a:rPr lang="ru-RU" sz="2000" dirty="0"/>
              <a:t>: Определяет структуру и порядок ведения портфолио как инструмента для оценки профессионализма и результатов деятельности педагога, в том числе при аттестации.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dirty="0"/>
              <a:t>Положение о работе педагогов над темами самообразования</a:t>
            </a:r>
            <a:r>
              <a:rPr lang="ru-RU" sz="2000" dirty="0"/>
              <a:t>: Описывает порядок выбора, планирования, реализации и представления результатов индивидуальной методической работы учителя.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b="1" dirty="0"/>
              <a:t>Положение о творческой группе педагогов</a:t>
            </a:r>
            <a:r>
              <a:rPr lang="ru-RU" sz="2000" dirty="0"/>
              <a:t>: Регулирует создание и деятельность временных коллективов, которые объединяются для решения конкретной методической задачи, например, разработки новой программы или внедрения инновации.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21672" y="1093500"/>
            <a:ext cx="10825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Дополнительные документы</a:t>
            </a:r>
            <a:endParaRPr lang="ru-RU" sz="3600" b="1" dirty="0">
              <a:solidFill>
                <a:srgbClr val="C00000"/>
              </a:solidFill>
              <a:latin typeface="Akrobat SemiBold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1672" y="1958473"/>
            <a:ext cx="10748656" cy="3847207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dirty="0"/>
              <a:t>Положение о школе молодого педагога</a:t>
            </a:r>
            <a:r>
              <a:rPr lang="ru-RU" sz="2000" dirty="0"/>
              <a:t>: Определяет формат работы с начинающими учителями в рамках специального объединения.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dirty="0"/>
              <a:t>Положение об индивидуальных образовательных маршрутах педагогов</a:t>
            </a:r>
            <a:r>
              <a:rPr lang="ru-RU" sz="2000" dirty="0"/>
              <a:t>: Описывает механизм создания и реализации персонализированных программ профессионального развития.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dirty="0"/>
              <a:t>Положение о диагностике профессиональных дефицитов педагогов</a:t>
            </a:r>
            <a:r>
              <a:rPr lang="ru-RU" sz="2000" dirty="0"/>
              <a:t>: Устанавливает порядок выявления затруднений учителей для оказания им адресной методической помощи.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dirty="0"/>
              <a:t>Положение о проведении предметных недель</a:t>
            </a:r>
            <a:r>
              <a:rPr lang="ru-RU" sz="2000" dirty="0"/>
              <a:t>: Регламентирует организацию и проведение тематических мероприятий, направленных на развитие интереса к предмету и обмен опытом.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dirty="0"/>
              <a:t>Положение о методическом дне учителя</a:t>
            </a:r>
            <a:r>
              <a:rPr lang="ru-RU" sz="2000" dirty="0"/>
              <a:t>: Определяет условия и порядок предоставления педагогу свободного от уроков дня для самообразования и методической работы.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602" y="1400149"/>
            <a:ext cx="7248772" cy="448704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54635" y="1400175"/>
            <a:ext cx="6536690" cy="44869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Именно высокое качество образования,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в том числе базовое, школьное, - залог того,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что наша страна может решать самые сложные задачи, добиваться научного, технологического лидерства. Нам </a:t>
            </a: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важно сохранять преемственность педагогических школ, чтобы учителя могли учиться у своих коллег.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А сильные, интересные методики получали </a:t>
            </a:r>
            <a:b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самое широкое распространение, </a:t>
            </a:r>
            <a:b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были доступны повсеместно, </a:t>
            </a:r>
            <a:b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373C5A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на всей территории страны.</a:t>
            </a:r>
            <a:endParaRPr lang="ru-RU" sz="2000" b="0" i="0" dirty="0">
              <a:solidFill>
                <a:srgbClr val="373C5A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3663" y="5887194"/>
            <a:ext cx="6096000" cy="922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D4798"/>
                </a:solidFill>
                <a:uFillTx/>
                <a:latin typeface="Calibri" panose="020F0502020204030204" pitchFamily="34" charset="0"/>
              </a:rPr>
              <a:t>В.В. Путин. Поздравление российских педагогов с Днём учителя.</a:t>
            </a:r>
          </a:p>
          <a:p>
            <a:pPr>
              <a:defRPr/>
            </a:pPr>
            <a:r>
              <a:rPr lang="ru-RU" dirty="0">
                <a:solidFill>
                  <a:srgbClr val="0D4798"/>
                </a:solidFill>
                <a:uFillTx/>
                <a:latin typeface="Calibri" panose="020F0502020204030204" pitchFamily="34" charset="0"/>
              </a:rPr>
              <a:t>5 октября 2025 года</a:t>
            </a:r>
          </a:p>
        </p:txBody>
      </p:sp>
    </p:spTree>
  </p:cSld>
  <p:clrMapOvr>
    <a:masterClrMapping/>
  </p:clrMapOvr>
  <p:transition spd="slow"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83301" y="1258750"/>
            <a:ext cx="1082539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uFillTx/>
                <a:latin typeface="Calibri" panose="020F0502020204030204" pitchFamily="34" charset="0"/>
              </a:rPr>
              <a:t>Показатели эффективности методической работы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9217" y="2119394"/>
            <a:ext cx="10748656" cy="341632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положительная динамика количества педагогов имеющих квалификационную категорию;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 наличие и развитие методических объединений учителей, классных руководителей;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доступность методической помощи за счет использования различных форм (в т. ч. ИКТ);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регулярность диагностики профессиональных дефицитов педагогов;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наличие методической помощи педагогам при подготовке к конкурсам профессионального мастерства;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наличие методической помощи педагогам при подготовке к квалификационным испытаниям;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динамика участия педагогов в конкурсах профессионального мастерства,  в деятельности клубов, объединений  педагогов;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реализация программ наставничества;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организация трансляции лучшего методического опыта с использованием различных форм и методов;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ru-RU" dirty="0"/>
              <a:t>наличие выбора программ повышения квалификации педагогов согласно потребностям образовательной организации и профессиональным дефицитам.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2547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8239140" y="285729"/>
            <a:ext cx="1643074" cy="580269"/>
          </a:xfrm>
          <a:prstGeom prst="rect">
            <a:avLst/>
          </a:prstGeom>
          <a:ln w="0"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429465" y="1203309"/>
            <a:ext cx="9212107" cy="54404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2547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8239140" y="285729"/>
            <a:ext cx="1643074" cy="580269"/>
          </a:xfrm>
          <a:prstGeom prst="rect">
            <a:avLst/>
          </a:prstGeom>
          <a:ln w="0"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7966" y="1198929"/>
            <a:ext cx="8798943" cy="537334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2547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9559" y="1214423"/>
            <a:ext cx="11612881" cy="54292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solidFill>
                  <a:srgbClr val="C00000"/>
                </a:solidFill>
                <a:latin typeface="Akrobat SemiBold"/>
              </a:rPr>
              <a:t>Контакты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  <a:latin typeface="Akrobat SemiBold"/>
            </a:endParaRP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  <a:latin typeface="Akrobat SemiBold"/>
              </a:rPr>
              <a:t> 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  <a:latin typeface="Akrobat SemiBold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8239140" y="285729"/>
            <a:ext cx="1643074" cy="580269"/>
          </a:xfrm>
          <a:prstGeom prst="rect">
            <a:avLst/>
          </a:prstGeom>
          <a:ln w="0"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/>
          <a:srcRect l="42596" t="17605" r="24637" b="8609"/>
          <a:stretch>
            <a:fillRect/>
          </a:stretch>
        </p:blipFill>
        <p:spPr>
          <a:xfrm>
            <a:off x="7118071" y="4396412"/>
            <a:ext cx="1596419" cy="20221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print"/>
          <a:srcRect l="46165" t="15145" r="28204" b="24229"/>
          <a:stretch>
            <a:fillRect/>
          </a:stretch>
        </p:blipFill>
        <p:spPr>
          <a:xfrm>
            <a:off x="9665123" y="4396412"/>
            <a:ext cx="1519854" cy="2022131"/>
          </a:xfrm>
          <a:prstGeom prst="rect">
            <a:avLst/>
          </a:prstGeom>
        </p:spPr>
      </p:pic>
      <p:sp>
        <p:nvSpPr>
          <p:cNvPr id="19" name="Содержимое 2"/>
          <p:cNvSpPr txBox="1"/>
          <p:nvPr/>
        </p:nvSpPr>
        <p:spPr>
          <a:xfrm>
            <a:off x="540354" y="1701458"/>
            <a:ext cx="5627084" cy="48819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>
                <a:hlinkClick r:id="rId7"/>
              </a:rPr>
              <a:t>г. </a:t>
            </a:r>
            <a:r>
              <a:rPr lang="ru-RU" dirty="0">
                <a:hlinkClick r:id="rId7"/>
              </a:rPr>
              <a:t>Благовещенск, </a:t>
            </a:r>
            <a:endParaRPr lang="ru-RU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hlinkClick r:id="rId7"/>
              </a:rPr>
              <a:t>ул. </a:t>
            </a:r>
            <a:r>
              <a:rPr lang="ru-RU" dirty="0" err="1">
                <a:hlinkClick r:id="rId7"/>
              </a:rPr>
              <a:t>Кантемирова</a:t>
            </a:r>
            <a:r>
              <a:rPr lang="ru-RU" dirty="0">
                <a:hlinkClick r:id="rId7"/>
              </a:rPr>
              <a:t>, 14 (2 этаж)</a:t>
            </a:r>
            <a:endParaRPr lang="ru-RU" dirty="0"/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1100" dirty="0">
              <a:hlinkClick r:id="rId7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dirty="0">
              <a:hlinkClick r:id="rId7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>
                <a:hlinkClick r:id="rId7"/>
              </a:rPr>
              <a:t>8(4162) 99-15-18; 99-15-19</a:t>
            </a:r>
            <a:endParaRPr lang="ru-RU" dirty="0"/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dirty="0">
              <a:hlinkClick r:id="rId7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hlinkClick r:id="rId7"/>
              </a:rPr>
              <a:t>https://</a:t>
            </a:r>
            <a:r>
              <a:rPr lang="ru-RU" dirty="0" err="1">
                <a:hlinkClick r:id="rId7"/>
              </a:rPr>
              <a:t>цнппм.амур-иро.рф</a:t>
            </a:r>
            <a:endParaRPr lang="ru-RU" dirty="0"/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dirty="0">
              <a:hlinkClick r:id="rId8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hlinkClick r:id="rId8"/>
              </a:rPr>
              <a:t> https://vk.com/cnppm_28</a:t>
            </a:r>
            <a:endParaRPr lang="ru-RU" dirty="0"/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dirty="0"/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hlinkClick r:id="rId9"/>
              </a:rPr>
              <a:t>cnppmpr.amur@yandex.ru</a:t>
            </a:r>
            <a:endParaRPr lang="ru-RU" dirty="0">
              <a:hlinkClick r:id="rId7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ru-RU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/>
          <a:srcRect l="7867" t="10664" r="1862" b="6163"/>
          <a:stretch>
            <a:fillRect/>
          </a:stretch>
        </p:blipFill>
        <p:spPr>
          <a:xfrm>
            <a:off x="6418233" y="1392399"/>
            <a:ext cx="5123909" cy="2655588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0730" y="1225689"/>
            <a:ext cx="10739104" cy="4801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Указ Президента Российской Федерации от 21 июля 2020 г. № 474 «Об национальных целях развития Российской Федерации на период до 2030 года».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Распоряжение Правительства Российской Федерации от 31 декабря 2019 г. № 3273-р «Об утверждении основных принципов национальной системы профессионального роста педагогических работников Российской Федерации, включая национальную систему учительского роста» (с изменениями, внесёнными распоряжением Правительства Российской Федерации от 7 октября 2020 г. № 2580-р).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Распоряжение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</a:rPr>
              <a:t>Минпросвещения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России от 16 декабря 2020 г. № Р-174 «Об утверждении Концепции создания единой федеральной системы научно-методического сопровождения педагогических работников и управленческих кадров».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Распоряжение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</a:rPr>
              <a:t>Минпросвещения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России от 4 февраля 2021 г. «Об утверждении методических рекомендаций по реализации мероприятий по формированию и обеспечению функционирования единой федеральной системы научно-методического сопровождения педагогических работников и управленческих кадров».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Распоряжение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</a:rPr>
              <a:t>Минпросвещения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России от 27 августа 2021 г. № Р-201 «Об утверждении методических рекомендаций по порядку и формам диагностики профессиональных дефицитов педагогических работников и управленческих кадров образовательных организаций с возможностью получения индивидуального плана».</a:t>
            </a:r>
          </a:p>
        </p:txBody>
      </p:sp>
      <p:sp>
        <p:nvSpPr>
          <p:cNvPr id="11" name="Скругленный прямоугольник 20"/>
          <p:cNvSpPr/>
          <p:nvPr/>
        </p:nvSpPr>
        <p:spPr>
          <a:xfrm>
            <a:off x="10040536" y="5632311"/>
            <a:ext cx="1927397" cy="104453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ЕФС</a:t>
            </a:r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8764" y="240130"/>
            <a:ext cx="7038296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ЕДИНАЯ</a:t>
            </a:r>
            <a:r>
              <a:rPr lang="ru-RU" b="1" spc="-6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1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ФЕДЕРАЛЬНАЯ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СИСТЕМА</a:t>
            </a:r>
            <a:r>
              <a:rPr lang="ru-RU" b="1" spc="-7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15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МЕТОДИЧЕСКОГО</a:t>
            </a:r>
            <a:r>
              <a:rPr lang="ru-RU" b="1" spc="-35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1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СОПРОВОЖДЕНИЯ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ПЕДАГОГИЧЕСКИХ</a:t>
            </a:r>
            <a:r>
              <a:rPr lang="ru-RU" b="1" spc="-4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1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РАБОТНИКОВ</a:t>
            </a:r>
            <a:r>
              <a:rPr lang="ru-RU" b="1" spc="-25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b="1" spc="-75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1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УПРАВЛЕНЧЕСКИХ</a:t>
            </a:r>
            <a:r>
              <a:rPr lang="ru-RU" b="1" spc="-4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spc="-1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КАДРОВ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Блок-схема: данные 7"/>
          <p:cNvSpPr/>
          <p:nvPr/>
        </p:nvSpPr>
        <p:spPr>
          <a:xfrm>
            <a:off x="-27870" y="1056640"/>
            <a:ext cx="3786909" cy="5801360"/>
          </a:xfrm>
          <a:prstGeom prst="flowChartInputOutpu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данные 8"/>
          <p:cNvSpPr/>
          <p:nvPr/>
        </p:nvSpPr>
        <p:spPr>
          <a:xfrm>
            <a:off x="3019183" y="1056640"/>
            <a:ext cx="3786909" cy="5801360"/>
          </a:xfrm>
          <a:prstGeom prst="flowChartInputOutpu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1453394"/>
            <a:ext cx="12192000" cy="4739062"/>
          </a:xfrm>
          <a:prstGeom prst="rect">
            <a:avLst/>
          </a:prstGeom>
          <a:gradFill flip="none" rotWithShape="1">
            <a:gsLst>
              <a:gs pos="16000">
                <a:srgbClr val="1B3281"/>
              </a:gs>
              <a:gs pos="100000">
                <a:srgbClr val="0072B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>
          <a:xfrm rot="2700000">
            <a:off x="4459725" y="2150746"/>
            <a:ext cx="1440000" cy="1440000"/>
          </a:xfrm>
          <a:prstGeom prst="rect">
            <a:avLst/>
          </a:prstGeom>
          <a:solidFill>
            <a:srgbClr val="11B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>
          <a:xfrm rot="2700000">
            <a:off x="5526219" y="3229941"/>
            <a:ext cx="1440000" cy="1440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>
          <a:xfrm rot="2700000">
            <a:off x="6613903" y="2150746"/>
            <a:ext cx="1440000" cy="1440000"/>
          </a:xfrm>
          <a:prstGeom prst="rect">
            <a:avLst/>
          </a:prstGeom>
          <a:solidFill>
            <a:srgbClr val="21B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>
            <a:spLocks noChangeAspect="1"/>
          </p:cNvSpPr>
          <p:nvPr/>
        </p:nvSpPr>
        <p:spPr>
          <a:xfrm rot="2700000">
            <a:off x="7680397" y="3229941"/>
            <a:ext cx="1440000" cy="1440000"/>
          </a:xfrm>
          <a:prstGeom prst="rect">
            <a:avLst/>
          </a:prstGeom>
          <a:solidFill>
            <a:srgbClr val="8162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>
            <a:spLocks noChangeAspect="1"/>
          </p:cNvSpPr>
          <p:nvPr/>
        </p:nvSpPr>
        <p:spPr>
          <a:xfrm rot="2700000">
            <a:off x="8752493" y="2150746"/>
            <a:ext cx="1440000" cy="1440000"/>
          </a:xfrm>
          <a:prstGeom prst="rect">
            <a:avLst/>
          </a:prstGeom>
          <a:solidFill>
            <a:srgbClr val="613A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211604" y="2455248"/>
            <a:ext cx="193624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ПРОСВЕТ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(ГУП)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31002" y="2639914"/>
            <a:ext cx="16002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ФМЦ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75498" y="2547581"/>
            <a:ext cx="160020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ЦЕНТРЫ ПРИ ВУЗАХ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46119" y="3765275"/>
            <a:ext cx="16002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ЦНППМ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00297" y="3749886"/>
            <a:ext cx="16002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ИРО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9520753" y="3426816"/>
            <a:ext cx="1600200" cy="1116000"/>
            <a:chOff x="9738887" y="3162837"/>
            <a:chExt cx="1600200" cy="1116000"/>
          </a:xfrm>
        </p:grpSpPr>
        <p:sp>
          <p:nvSpPr>
            <p:cNvPr id="23" name="Прямоугольник 22"/>
            <p:cNvSpPr>
              <a:spLocks noChangeAspect="1"/>
            </p:cNvSpPr>
            <p:nvPr/>
          </p:nvSpPr>
          <p:spPr>
            <a:xfrm rot="2700000">
              <a:off x="9980987" y="3162837"/>
              <a:ext cx="1116000" cy="1116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738887" y="3536171"/>
              <a:ext cx="160020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ММС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11873" y="1633948"/>
            <a:ext cx="375019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ЕФС</a:t>
            </a:r>
          </a:p>
        </p:txBody>
      </p:sp>
      <p:sp>
        <p:nvSpPr>
          <p:cNvPr id="37" name="Прямоугольник 36"/>
          <p:cNvSpPr>
            <a:spLocks noChangeAspect="1"/>
          </p:cNvSpPr>
          <p:nvPr/>
        </p:nvSpPr>
        <p:spPr>
          <a:xfrm rot="2700000">
            <a:off x="8752493" y="4308655"/>
            <a:ext cx="1440000" cy="144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8662233" y="4704590"/>
            <a:ext cx="160020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ОБЩЕСТВЕННЫЕ ПРОФ. ОБЪЕДИНЕНИЯ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3559226" y="1618683"/>
            <a:ext cx="1312056" cy="13126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61051" y="2908955"/>
            <a:ext cx="2294252" cy="22056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6" descr="Возможно, это изображение (один или несколько человек, люди стоят и в помещении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" r="17995" b="-1970"/>
          <a:stretch>
            <a:fillRect/>
          </a:stretch>
        </p:blipFill>
        <p:spPr bwMode="auto">
          <a:xfrm>
            <a:off x="231378" y="3182489"/>
            <a:ext cx="4337094" cy="3525867"/>
          </a:xfrm>
          <a:prstGeom prst="snip1Rect">
            <a:avLst>
              <a:gd name="adj" fmla="val 41135"/>
            </a:avLst>
          </a:prstGeom>
          <a:noFill/>
          <a:ln w="38100">
            <a:solidFill>
              <a:srgbClr val="6CC8D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>
            <a:spLocks noChangeAspect="1"/>
          </p:cNvSpPr>
          <p:nvPr/>
        </p:nvSpPr>
        <p:spPr>
          <a:xfrm rot="2700000">
            <a:off x="6595515" y="4308655"/>
            <a:ext cx="1440000" cy="1440000"/>
          </a:xfrm>
          <a:prstGeom prst="rect">
            <a:avLst/>
          </a:prstGeom>
          <a:solidFill>
            <a:srgbClr val="E6A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6451030" y="4789565"/>
            <a:ext cx="168895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РЕГИОНАЛЬНАЯ</a:t>
            </a:r>
          </a:p>
          <a:p>
            <a:pPr lvl="0" algn="ctr"/>
            <a:r>
              <a:rPr lang="ru-RU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</a:t>
            </a: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43655" y="359999"/>
            <a:ext cx="784633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ЕДИНАЯ ФЕДЕРАЛЬНАЯ СИСТЕМА НАУЧНО-МЕТОДИЧЕСКОГО СОПРОВОЖДЕНИЯ ПЕДАГОГИЧЕСКИХ РАБОТНИКОВ И УПРАВЛЕНЧЕСКИХ КАДРОВ (ЕФС)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45774"/>
            <a:ext cx="12192000" cy="4739062"/>
          </a:xfrm>
          <a:prstGeom prst="rect">
            <a:avLst/>
          </a:prstGeom>
          <a:gradFill flip="none" rotWithShape="1">
            <a:gsLst>
              <a:gs pos="16000">
                <a:srgbClr val="1B3281"/>
              </a:gs>
              <a:gs pos="100000">
                <a:srgbClr val="0072B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/>
          </a:p>
        </p:txBody>
      </p:sp>
      <p:sp>
        <p:nvSpPr>
          <p:cNvPr id="12" name="TextBox 11"/>
          <p:cNvSpPr txBox="1"/>
          <p:nvPr/>
        </p:nvSpPr>
        <p:spPr>
          <a:xfrm>
            <a:off x="31899" y="1601393"/>
            <a:ext cx="3180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вызовы образовательной политики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899" y="2094928"/>
            <a:ext cx="289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Социально-экономическое развитие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899" y="2589610"/>
            <a:ext cx="2200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Социальный заказ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651673" y="1930400"/>
            <a:ext cx="724966" cy="10048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443438" y="3835759"/>
            <a:ext cx="703284" cy="392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200643" y="2458720"/>
            <a:ext cx="1092716" cy="7370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трелка вправо 21"/>
          <p:cNvSpPr/>
          <p:nvPr/>
        </p:nvSpPr>
        <p:spPr>
          <a:xfrm>
            <a:off x="5363430" y="2799585"/>
            <a:ext cx="1007295" cy="1807625"/>
          </a:xfrm>
          <a:prstGeom prst="rightArrow">
            <a:avLst>
              <a:gd name="adj1" fmla="val 50998"/>
              <a:gd name="adj2" fmla="val 41479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010152" y="2935224"/>
            <a:ext cx="1229868" cy="15666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17544" y="3195798"/>
            <a:ext cx="1815084" cy="1015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ЕФС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797163" y="3056986"/>
            <a:ext cx="2133118" cy="1328023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УРОВЕНЬ КАЧЕСТВА ОБРАЗОВАНИЯ</a:t>
            </a:r>
          </a:p>
        </p:txBody>
      </p:sp>
      <p:sp>
        <p:nvSpPr>
          <p:cNvPr id="25" name="Стрелка вправо 24"/>
          <p:cNvSpPr/>
          <p:nvPr/>
        </p:nvSpPr>
        <p:spPr>
          <a:xfrm>
            <a:off x="8575870" y="2724364"/>
            <a:ext cx="826645" cy="1988387"/>
          </a:xfrm>
          <a:prstGeom prst="rightArrow">
            <a:avLst>
              <a:gd name="adj1" fmla="val 50998"/>
              <a:gd name="adj2" fmla="val 41479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6605895" y="4898605"/>
            <a:ext cx="2487305" cy="369332"/>
          </a:xfrm>
          <a:prstGeom prst="rect">
            <a:avLst/>
          </a:prstGeom>
          <a:solidFill>
            <a:srgbClr val="6CC8DE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ПЕДАГОГ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734" y="2639652"/>
            <a:ext cx="2127489" cy="21274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899" y="2883169"/>
            <a:ext cx="2719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Цифровая трансформация образования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899" y="3307513"/>
            <a:ext cx="2610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проект «Образование»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1899" y="3784194"/>
            <a:ext cx="2632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система профессионального роста педагогических работников Российской Федерации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899" y="5118267"/>
            <a:ext cx="2916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Государственная политика обеспечения глобальной конкурентоспособности российского образования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0" y="4617194"/>
            <a:ext cx="301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Обновление содержания общего образования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H="1">
            <a:off x="3118378" y="1452897"/>
            <a:ext cx="609003" cy="473955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6142363" y="1452897"/>
            <a:ext cx="609003" cy="473955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9188160" y="1452897"/>
            <a:ext cx="609003" cy="473955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2370821" y="3114001"/>
            <a:ext cx="856521" cy="237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2072761" y="3500664"/>
            <a:ext cx="1103036" cy="105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2582493" y="4176036"/>
            <a:ext cx="557572" cy="4179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2379955" y="4501896"/>
            <a:ext cx="862570" cy="9015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8763" y="240130"/>
            <a:ext cx="7777319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ФЕДЕРАЛЬНЫЕ ЦЕНТРЫ НАУЧНО-МЕТОДИЧЕСКОГО СОПРОВОЖДЕНИЯ ПЕДАГОГИЧЕСКИХ РАБОТНИКОВ НА БАЗЕ ОБРАЗОВАТЕЛЬНЫХ ОРГАНИЗАЦИЙ ВЫСШЕГО ОБРАЗОВАНИЯ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453394"/>
            <a:ext cx="12192000" cy="4739062"/>
          </a:xfrm>
          <a:prstGeom prst="rect">
            <a:avLst/>
          </a:prstGeom>
          <a:gradFill flip="none" rotWithShape="1">
            <a:gsLst>
              <a:gs pos="16000">
                <a:srgbClr val="1B3281"/>
              </a:gs>
              <a:gs pos="100000">
                <a:srgbClr val="0072B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507147" y="1898818"/>
            <a:ext cx="3558802" cy="3349463"/>
          </a:xfrm>
          <a:prstGeom prst="rect">
            <a:avLst/>
          </a:prstGeom>
          <a:solidFill>
            <a:srgbClr val="4472C4"/>
          </a:solidFill>
          <a:ln>
            <a:noFill/>
          </a:ln>
          <a:effectLst>
            <a:outerShdw blurRad="406400" dist="38100" dir="420000" algn="t" rotWithShape="0">
              <a:schemeClr val="tx2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334087" y="1908053"/>
            <a:ext cx="3558802" cy="3330993"/>
          </a:xfrm>
          <a:prstGeom prst="rect">
            <a:avLst/>
          </a:prstGeom>
          <a:solidFill>
            <a:srgbClr val="4472C4"/>
          </a:solidFill>
          <a:ln>
            <a:noFill/>
          </a:ln>
          <a:effectLst>
            <a:outerShdw blurRad="406400" dist="38100" dir="420000" algn="t" rotWithShape="0">
              <a:schemeClr val="tx2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TextBox 56"/>
          <p:cNvSpPr txBox="1">
            <a:spLocks noChangeArrowheads="1"/>
          </p:cNvSpPr>
          <p:nvPr/>
        </p:nvSpPr>
        <p:spPr bwMode="auto">
          <a:xfrm>
            <a:off x="2452275" y="1986886"/>
            <a:ext cx="2013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ru-RU" sz="1800" b="1" u="sng" dirty="0">
                <a:latin typeface="Arial" panose="020B0604020202020204" pitchFamily="34" charset="0"/>
                <a:ea typeface="Euclid Circular A SemiBold" panose="020B0704000000000000" pitchFamily="34" charset="-52"/>
                <a:cs typeface="Arial" panose="020B0604020202020204" pitchFamily="34" charset="0"/>
              </a:rPr>
              <a:t>ЦЕЛЬ</a:t>
            </a:r>
          </a:p>
        </p:txBody>
      </p:sp>
      <p:sp>
        <p:nvSpPr>
          <p:cNvPr id="45" name="TextBox 56"/>
          <p:cNvSpPr txBox="1">
            <a:spLocks noChangeArrowheads="1"/>
          </p:cNvSpPr>
          <p:nvPr/>
        </p:nvSpPr>
        <p:spPr bwMode="auto">
          <a:xfrm>
            <a:off x="6631013" y="1986886"/>
            <a:ext cx="2013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ru-RU" sz="1800" b="1" u="sng" dirty="0">
                <a:latin typeface="Arial" panose="020B0604020202020204" pitchFamily="34" charset="0"/>
                <a:ea typeface="Euclid Circular A SemiBold" panose="020B0704000000000000" pitchFamily="34" charset="-52"/>
                <a:cs typeface="Arial" panose="020B0604020202020204" pitchFamily="34" charset="0"/>
              </a:rPr>
              <a:t>ЗАДАЧИ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452275" y="2422643"/>
            <a:ext cx="31640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Изучение и последующее внедрение лучших педагогических практик в образовательных организациях.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623259" y="2401398"/>
            <a:ext cx="31640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системы педагогического образования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тиражирование образовательных практик, 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трансфер научных достижений и передовых технологий подготовка педагогических работников и управленческих кадров.</a:t>
            </a: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821" y="3773625"/>
            <a:ext cx="1281871" cy="1281871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986" y="3552531"/>
            <a:ext cx="2639925" cy="26399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8036" y="4540823"/>
            <a:ext cx="34015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ru-RU" sz="6600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ВУЗ</a:t>
            </a: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8764" y="432000"/>
            <a:ext cx="7038296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МЕТОДИЧЕСКИЙ АКТИВ РЕГИОНАЛЬНЫХ МЕТОДИСТОВ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453394"/>
            <a:ext cx="5988818" cy="5007696"/>
          </a:xfrm>
          <a:prstGeom prst="rect">
            <a:avLst/>
          </a:prstGeom>
          <a:gradFill flip="none" rotWithShape="1">
            <a:gsLst>
              <a:gs pos="16000">
                <a:srgbClr val="1B3281"/>
              </a:gs>
              <a:gs pos="100000">
                <a:srgbClr val="0072B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211911" y="1453394"/>
            <a:ext cx="5988818" cy="5007696"/>
          </a:xfrm>
          <a:prstGeom prst="rect">
            <a:avLst/>
          </a:prstGeom>
          <a:gradFill flip="none" rotWithShape="1">
            <a:gsLst>
              <a:gs pos="16000">
                <a:srgbClr val="1B3281"/>
              </a:gs>
              <a:gs pos="100000">
                <a:srgbClr val="0072B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3812" y="1576308"/>
            <a:ext cx="4577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Требования к формированию актива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1644" y="2075833"/>
            <a:ext cx="5837174" cy="21082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177800" indent="-177800">
              <a:spcAft>
                <a:spcPts val="600"/>
              </a:spcAft>
              <a:buFont typeface="Arial" panose="020B0604020202020204" pitchFamily="34" charset="0"/>
              <a:buChar char="•"/>
              <a:defRPr sz="1400">
                <a:effectLst/>
                <a:latin typeface="Euclid Circular A Light" panose="020B0304000000000000" pitchFamily="34" charset="-52"/>
                <a:ea typeface="Euclid Circular A Light" panose="020B0304000000000000" pitchFamily="34" charset="-52"/>
                <a:cs typeface="Times New Roman" panose="02020603050405020304" pitchFamily="18" charset="0"/>
              </a:defRPr>
            </a:lvl1pPr>
          </a:lstStyle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 методического актива -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 высшей квалификационной категории, имеющие высшее педагогическое образование и стаж работы по специальности не менее 5 лет.</a:t>
            </a:r>
          </a:p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Члены методического актива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должны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пройти повышение квалификации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базе ПРОСВЕТ (ГУП) или регионального ИРО/ИПО, а также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диагностику методических компетенций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проводимую ФГБУ «Федеральный институт оценки качества образования».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51644" y="4429644"/>
            <a:ext cx="55574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состав актива могут войти: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руководители методических объединений, советов, эксперты, тьюторы и наставники, лидеры профессиональных сообществ и ассоциаций, педагоги, имеющие стабильно высокие результаты обучающихся.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340510" y="1591454"/>
            <a:ext cx="546630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spc="-3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Деятельность региональных методистов</a:t>
            </a:r>
            <a:r>
              <a:rPr lang="ru-RU" spc="-3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должна обеспечивать: 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выявление профессиональных дефицитов;</a:t>
            </a:r>
          </a:p>
          <a:p>
            <a:pPr marL="285750" indent="-285750" algn="just">
              <a:lnSpc>
                <a:spcPct val="12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внедрение программы формирования компетенций;</a:t>
            </a:r>
          </a:p>
          <a:p>
            <a:pPr marL="285750" indent="-285750" algn="just">
              <a:lnSpc>
                <a:spcPct val="12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совершенствование предметных компетенций;</a:t>
            </a:r>
          </a:p>
          <a:p>
            <a:pPr marL="285750" indent="-285750" algn="just">
              <a:lnSpc>
                <a:spcPct val="12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выстраивание индивидуальных маршрутов непрерывного развития; </a:t>
            </a:r>
          </a:p>
          <a:p>
            <a:pPr marL="285750" indent="-285750" algn="just">
              <a:lnSpc>
                <a:spcPct val="12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вовлечение педагогов в экспертную деятельность; </a:t>
            </a:r>
          </a:p>
          <a:p>
            <a:pPr marL="285750" indent="-285750" algn="just">
              <a:lnSpc>
                <a:spcPct val="12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профилактика выгорания педагогов; </a:t>
            </a:r>
          </a:p>
          <a:p>
            <a:pPr marL="285750" indent="-285750" algn="just">
              <a:lnSpc>
                <a:spcPct val="12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оказание поддержки педагогам.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7699986" y="4798490"/>
            <a:ext cx="4248270" cy="1638197"/>
            <a:chOff x="8579563" y="4629721"/>
            <a:chExt cx="4248270" cy="1638197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10172684" y="5436921"/>
              <a:ext cx="265514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200–250 единиц педагогических работников в зависимости от местных условий и с учетом возможностей региона. </a:t>
              </a:r>
              <a:endPara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8820271" y="4870429"/>
              <a:ext cx="1023901" cy="102390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/>
                <a:t>1</a:t>
              </a:r>
              <a:r>
                <a:rPr lang="ru-RU" sz="1400" b="1" dirty="0"/>
                <a:t> </a:t>
              </a:r>
              <a:r>
                <a:rPr lang="ru-RU" sz="800" dirty="0"/>
                <a:t>МЕТОДИСТ</a:t>
              </a:r>
            </a:p>
          </p:txBody>
        </p:sp>
        <p:sp>
          <p:nvSpPr>
            <p:cNvPr id="44" name="Овал 43"/>
            <p:cNvSpPr/>
            <p:nvPr/>
          </p:nvSpPr>
          <p:spPr>
            <a:xfrm>
              <a:off x="8579563" y="4629721"/>
              <a:ext cx="1505318" cy="1505318"/>
            </a:xfrm>
            <a:prstGeom prst="ellipse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45" name="Группа 44"/>
            <p:cNvGrpSpPr/>
            <p:nvPr/>
          </p:nvGrpSpPr>
          <p:grpSpPr>
            <a:xfrm>
              <a:off x="9908976" y="5423937"/>
              <a:ext cx="310916" cy="310916"/>
              <a:chOff x="3600392" y="4975287"/>
              <a:chExt cx="471920" cy="471920"/>
            </a:xfrm>
          </p:grpSpPr>
          <p:sp>
            <p:nvSpPr>
              <p:cNvPr id="46" name="Овал 45"/>
              <p:cNvSpPr/>
              <p:nvPr/>
            </p:nvSpPr>
            <p:spPr>
              <a:xfrm>
                <a:off x="3600392" y="4975287"/>
                <a:ext cx="471920" cy="471920"/>
              </a:xfrm>
              <a:prstGeom prst="ellipse">
                <a:avLst/>
              </a:prstGeom>
              <a:solidFill>
                <a:srgbClr val="5E6F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Овал 46"/>
              <p:cNvSpPr/>
              <p:nvPr/>
            </p:nvSpPr>
            <p:spPr>
              <a:xfrm>
                <a:off x="3683712" y="5058607"/>
                <a:ext cx="305280" cy="305280"/>
              </a:xfrm>
              <a:prstGeom prst="ellipse">
                <a:avLst/>
              </a:prstGeom>
              <a:solidFill>
                <a:srgbClr val="FFFFFF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9420" cy="6858000"/>
          </a:xfrm>
          <a:prstGeom prst="rect">
            <a:avLst/>
          </a:prstGeom>
          <a:solidFill>
            <a:srgbClr val="373C5A"/>
          </a:solidFill>
          <a:ln>
            <a:solidFill>
              <a:srgbClr val="373C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42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/>
          <a:stretch>
            <a:fillRect/>
          </a:stretch>
        </p:blipFill>
        <p:spPr>
          <a:xfrm>
            <a:off x="6167438" y="1"/>
            <a:ext cx="1857388" cy="1093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70" y="257165"/>
            <a:ext cx="1639966" cy="5791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96264" y="214291"/>
            <a:ext cx="6431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405582" y="1185837"/>
            <a:ext cx="7994988" cy="54578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</a:rPr>
              <a:t>Направления методического сопровождения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088157" y="2150670"/>
            <a:ext cx="6936669" cy="3966797"/>
            <a:chOff x="430386" y="2240878"/>
            <a:chExt cx="6901035" cy="3793730"/>
          </a:xfrm>
        </p:grpSpPr>
        <p:grpSp>
          <p:nvGrpSpPr>
            <p:cNvPr id="15" name="Группа 5"/>
            <p:cNvGrpSpPr/>
            <p:nvPr/>
          </p:nvGrpSpPr>
          <p:grpSpPr>
            <a:xfrm>
              <a:off x="430386" y="2240878"/>
              <a:ext cx="6901035" cy="3608429"/>
              <a:chOff x="424881" y="2121474"/>
              <a:chExt cx="6901035" cy="3608429"/>
            </a:xfrm>
          </p:grpSpPr>
          <p:pic>
            <p:nvPicPr>
              <p:cNvPr id="18" name="Рисунок 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81" y="2121474"/>
                <a:ext cx="370603" cy="370603"/>
              </a:xfrm>
              <a:prstGeom prst="rect">
                <a:avLst/>
              </a:prstGeom>
            </p:spPr>
          </p:pic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81" y="3161182"/>
                <a:ext cx="370603" cy="370603"/>
              </a:xfrm>
              <a:prstGeom prst="rect">
                <a:avLst/>
              </a:prstGeom>
            </p:spPr>
          </p:pic>
          <p:pic>
            <p:nvPicPr>
              <p:cNvPr id="20" name="Рисунок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81" y="4349734"/>
                <a:ext cx="370603" cy="370603"/>
              </a:xfrm>
              <a:prstGeom prst="rect">
                <a:avLst/>
              </a:prstGeom>
            </p:spPr>
          </p:pic>
          <p:pic>
            <p:nvPicPr>
              <p:cNvPr id="21" name="Рисунок 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81" y="5023022"/>
                <a:ext cx="370603" cy="370603"/>
              </a:xfrm>
              <a:prstGeom prst="rect">
                <a:avLst/>
              </a:prstGeom>
            </p:spPr>
          </p:pic>
          <p:pic>
            <p:nvPicPr>
              <p:cNvPr id="22" name="Рисунок 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81" y="3682022"/>
                <a:ext cx="370603" cy="370603"/>
              </a:xfrm>
              <a:prstGeom prst="rect">
                <a:avLst/>
              </a:prstGeom>
            </p:spPr>
          </p:pic>
          <p:sp>
            <p:nvSpPr>
              <p:cNvPr id="23" name="Прямоугольник 22"/>
              <p:cNvSpPr/>
              <p:nvPr/>
            </p:nvSpPr>
            <p:spPr>
              <a:xfrm>
                <a:off x="899463" y="2197719"/>
                <a:ext cx="6426453" cy="35321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b="1" dirty="0">
                    <a:solidFill>
                      <a:srgbClr val="1B3484"/>
                    </a:solidFill>
                  </a:rPr>
                  <a:t>Выявление профессиональных дефицитов педагогов.</a:t>
                </a:r>
              </a:p>
              <a:p>
                <a:pPr>
                  <a:defRPr/>
                </a:pPr>
                <a:endParaRPr lang="ru-RU" sz="1200" b="1" dirty="0">
                  <a:solidFill>
                    <a:srgbClr val="1B3484"/>
                  </a:solidFill>
                </a:endParaRPr>
              </a:p>
              <a:p>
                <a:pPr>
                  <a:defRPr/>
                </a:pPr>
                <a:r>
                  <a:rPr lang="ru-RU" b="1" dirty="0">
                    <a:solidFill>
                      <a:srgbClr val="1B3484"/>
                    </a:solidFill>
                  </a:rPr>
                  <a:t>Разработка индивидуальных образовательных маршрутов.</a:t>
                </a:r>
              </a:p>
              <a:p>
                <a:pPr>
                  <a:defRPr/>
                </a:pPr>
                <a:endParaRPr lang="ru-RU" sz="1200" b="1" dirty="0">
                  <a:solidFill>
                    <a:srgbClr val="1B3484"/>
                  </a:solidFill>
                </a:endParaRPr>
              </a:p>
              <a:p>
                <a:pPr>
                  <a:defRPr/>
                </a:pPr>
                <a:r>
                  <a:rPr lang="ru-RU" b="1" dirty="0">
                    <a:solidFill>
                      <a:srgbClr val="1B3484"/>
                    </a:solidFill>
                  </a:rPr>
                  <a:t>Адресная поддержка педагогов в возрасте до 35 лет в первые 3 года работы.</a:t>
                </a:r>
              </a:p>
              <a:p>
                <a:pPr>
                  <a:defRPr/>
                </a:pPr>
                <a:endParaRPr lang="ru-RU" sz="1200" b="1" dirty="0">
                  <a:solidFill>
                    <a:srgbClr val="1B3484"/>
                  </a:solidFill>
                </a:endParaRPr>
              </a:p>
              <a:p>
                <a:pPr>
                  <a:defRPr/>
                </a:pPr>
                <a:r>
                  <a:rPr lang="ru-RU" b="1" dirty="0">
                    <a:solidFill>
                      <a:srgbClr val="1B3484"/>
                    </a:solidFill>
                  </a:rPr>
                  <a:t>Реализация целевой модели наставничества педагогов.</a:t>
                </a:r>
              </a:p>
              <a:p>
                <a:pPr>
                  <a:defRPr/>
                </a:pPr>
                <a:endParaRPr lang="ru-RU" sz="1200" b="1" dirty="0">
                  <a:solidFill>
                    <a:srgbClr val="0072BC"/>
                  </a:solidFill>
                </a:endParaRPr>
              </a:p>
              <a:p>
                <a:pPr>
                  <a:defRPr/>
                </a:pPr>
                <a:r>
                  <a:rPr lang="ru-RU" b="1" dirty="0">
                    <a:solidFill>
                      <a:srgbClr val="1B3484"/>
                    </a:solidFill>
                  </a:rPr>
                  <a:t>Внедрение и тиражирование лучших инновационных педагогических практик.</a:t>
                </a:r>
              </a:p>
              <a:p>
                <a:pPr>
                  <a:defRPr/>
                </a:pPr>
                <a:endParaRPr lang="ru-RU" sz="1200" b="1" dirty="0">
                  <a:solidFill>
                    <a:srgbClr val="0072BC"/>
                  </a:solidFill>
                </a:endParaRPr>
              </a:p>
              <a:p>
                <a:pPr>
                  <a:defRPr/>
                </a:pPr>
                <a:r>
                  <a:rPr lang="ru-RU" b="1" dirty="0">
                    <a:solidFill>
                      <a:srgbClr val="1B3484"/>
                    </a:solidFill>
                  </a:rPr>
                  <a:t>Проведение стажировок педагогов.</a:t>
                </a:r>
              </a:p>
              <a:p>
                <a:pPr>
                  <a:defRPr/>
                </a:pPr>
                <a:endParaRPr lang="ru-RU" sz="1200" b="1" dirty="0">
                  <a:solidFill>
                    <a:srgbClr val="0072BC"/>
                  </a:solidFill>
                </a:endParaRPr>
              </a:p>
              <a:p>
                <a:pPr>
                  <a:defRPr/>
                </a:pPr>
                <a:r>
                  <a:rPr lang="ru-RU" b="1" dirty="0">
                    <a:solidFill>
                      <a:srgbClr val="1B3484"/>
                    </a:solidFill>
                  </a:rPr>
                  <a:t>Обучение педагогов региона.</a:t>
                </a:r>
              </a:p>
            </p:txBody>
          </p:sp>
          <p:pic>
            <p:nvPicPr>
              <p:cNvPr id="24" name="Рисунок 2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881" y="2639763"/>
                <a:ext cx="370603" cy="370603"/>
              </a:xfrm>
              <a:prstGeom prst="rect">
                <a:avLst/>
              </a:prstGeom>
            </p:spPr>
          </p:pic>
        </p:grp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386" y="5664005"/>
              <a:ext cx="370603" cy="370603"/>
            </a:xfrm>
            <a:prstGeom prst="rect">
              <a:avLst/>
            </a:prstGeom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3398" y="1540175"/>
            <a:ext cx="3554276" cy="474919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2361</Words>
  <Application>Microsoft Office PowerPoint</Application>
  <PresentationFormat>Широкоэкранный</PresentationFormat>
  <Paragraphs>300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Akrobat SemiBold</vt:lpstr>
      <vt:lpstr>Arial</vt:lpstr>
      <vt:lpstr>Arial Narrow</vt:lpstr>
      <vt:lpstr>Calibri</vt:lpstr>
      <vt:lpstr>Calibri Light</vt:lpstr>
      <vt:lpstr>Helvetica Neue Medium</vt:lpstr>
      <vt:lpstr>Wingdings</vt:lpstr>
      <vt:lpstr>Тема Office</vt:lpstr>
      <vt:lpstr>Презентация PowerPoint</vt:lpstr>
      <vt:lpstr>Скачать сертификат участника совещания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Навигация на сайте АмИРО</vt:lpstr>
      <vt:lpstr>Распоряжение Минпросвещения России от 27.08.2021 № Р-201 «Об утверждении методических рекомендаций по порядку и формам диагностики профессиональных дефицитов педагогических работников и управленческих кадров образовательных организаций с возможностью получения индивидуального плана».</vt:lpstr>
      <vt:lpstr>Презентация PowerPoint</vt:lpstr>
      <vt:lpstr>https://компетенции.амур-иро.рф</vt:lpstr>
      <vt:lpstr>Презентация PowerPoint</vt:lpstr>
      <vt:lpstr>Презентация PowerPoint</vt:lpstr>
      <vt:lpstr>Развитие научно-методического  сопровождения педагогических кадров</vt:lpstr>
      <vt:lpstr>Презентация PowerPoint</vt:lpstr>
      <vt:lpstr>Реализация проекта методической поддержки учителей со средним и высоким уровнем профессиональных дефицитов «Урок от А до 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cnppm</dc:creator>
  <cp:lastModifiedBy>user user</cp:lastModifiedBy>
  <cp:revision>255</cp:revision>
  <dcterms:created xsi:type="dcterms:W3CDTF">2023-09-28T07:00:00Z</dcterms:created>
  <dcterms:modified xsi:type="dcterms:W3CDTF">2026-05-20T23:20:37Z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1049-12.1.0.26372</vt:lpwstr>
  </property>
  <property fmtid="{D5CDD505-2E9C-101B-9397-08002B2CF9AE}" pid="3" name="ICV">
    <vt:lpwstr>5BD603E83DED46F080F3A5194FA1C197_12</vt:lpwstr>
  </property>
</Properties>
</file>